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8" r:id="rId3"/>
    <p:sldId id="259" r:id="rId4"/>
    <p:sldId id="257" r:id="rId5"/>
    <p:sldId id="291" r:id="rId6"/>
    <p:sldId id="286" r:id="rId7"/>
    <p:sldId id="292" r:id="rId8"/>
    <p:sldId id="293" r:id="rId9"/>
    <p:sldId id="309" r:id="rId10"/>
    <p:sldId id="294" r:id="rId11"/>
    <p:sldId id="298" r:id="rId12"/>
    <p:sldId id="310" r:id="rId13"/>
    <p:sldId id="315" r:id="rId14"/>
    <p:sldId id="314" r:id="rId15"/>
    <p:sldId id="316" r:id="rId16"/>
    <p:sldId id="311" r:id="rId17"/>
    <p:sldId id="301" r:id="rId18"/>
    <p:sldId id="295" r:id="rId19"/>
    <p:sldId id="322" r:id="rId20"/>
    <p:sldId id="319" r:id="rId21"/>
    <p:sldId id="296" r:id="rId22"/>
    <p:sldId id="302" r:id="rId23"/>
    <p:sldId id="306" r:id="rId24"/>
    <p:sldId id="305" r:id="rId25"/>
    <p:sldId id="297" r:id="rId26"/>
    <p:sldId id="300" r:id="rId27"/>
    <p:sldId id="312" r:id="rId28"/>
    <p:sldId id="313" r:id="rId29"/>
    <p:sldId id="318" r:id="rId30"/>
    <p:sldId id="287" r:id="rId31"/>
    <p:sldId id="307" r:id="rId32"/>
    <p:sldId id="323" r:id="rId33"/>
    <p:sldId id="324" r:id="rId34"/>
    <p:sldId id="325" r:id="rId35"/>
    <p:sldId id="320" r:id="rId36"/>
    <p:sldId id="288" r:id="rId37"/>
    <p:sldId id="321" r:id="rId38"/>
    <p:sldId id="289" r:id="rId39"/>
    <p:sldId id="317" r:id="rId40"/>
    <p:sldId id="283" r:id="rId41"/>
  </p:sldIdLst>
  <p:sldSz cx="12192000" cy="6858000"/>
  <p:notesSz cx="6858000" cy="9144000"/>
  <p:defaultTextStyle>
    <a:defPPr>
      <a:defRPr lang="zh-CN"/>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F5597"/>
    <a:srgbClr val="A2A2A2"/>
    <a:srgbClr val="EBE9DC"/>
    <a:srgbClr val="540000"/>
    <a:srgbClr val="AD1C21"/>
    <a:srgbClr val="7B1216"/>
    <a:srgbClr val="BAB7A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12" autoAdjust="0"/>
    <p:restoredTop sz="94660"/>
  </p:normalViewPr>
  <p:slideViewPr>
    <p:cSldViewPr snapToGrid="0">
      <p:cViewPr>
        <p:scale>
          <a:sx n="66" d="100"/>
          <a:sy n="66" d="100"/>
        </p:scale>
        <p:origin x="-618" y="-24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83AA3F-A82B-43BF-B18C-5608A05C57EB}" type="datetimeFigureOut">
              <a:rPr lang="zh-CN" altLang="en-US" smtClean="0"/>
              <a:pPr/>
              <a:t>2016/6/14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530F0D-1A5A-4EA2-B28F-0EC912CB6BA5}" type="slidenum">
              <a:rPr lang="zh-CN" altLang="en-US" smtClean="0"/>
              <a:pPr/>
              <a:t>‹#›</a:t>
            </a:fld>
            <a:endParaRPr lang="zh-CN" altLang="en-US"/>
          </a:p>
        </p:txBody>
      </p:sp>
    </p:spTree>
    <p:extLst>
      <p:ext uri="{BB962C8B-B14F-4D97-AF65-F5344CB8AC3E}">
        <p14:creationId xmlns="" xmlns:p14="http://schemas.microsoft.com/office/powerpoint/2010/main" val="637815863"/>
      </p:ext>
    </p:extLst>
  </p:cSld>
  <p:clrMap bg1="lt1" tx1="dk1" bg2="lt2" tx2="dk2" accent1="accent1" accent2="accent2" accent3="accent3" accent4="accent4" accent5="accent5" accent6="accent6" hlink="hlink" folHlink="folHlink"/>
  <p:notesStyle>
    <a:lvl1pPr marL="0" algn="l" defTabSz="914354" rtl="0" eaLnBrk="1" latinLnBrk="0" hangingPunct="1">
      <a:defRPr sz="1200" kern="1200">
        <a:solidFill>
          <a:schemeClr val="tx1"/>
        </a:solidFill>
        <a:latin typeface="+mn-lt"/>
        <a:ea typeface="+mn-ea"/>
        <a:cs typeface="+mn-cs"/>
      </a:defRPr>
    </a:lvl1pPr>
    <a:lvl2pPr marL="457178" algn="l" defTabSz="914354" rtl="0" eaLnBrk="1" latinLnBrk="0" hangingPunct="1">
      <a:defRPr sz="1200" kern="1200">
        <a:solidFill>
          <a:schemeClr val="tx1"/>
        </a:solidFill>
        <a:latin typeface="+mn-lt"/>
        <a:ea typeface="+mn-ea"/>
        <a:cs typeface="+mn-cs"/>
      </a:defRPr>
    </a:lvl2pPr>
    <a:lvl3pPr marL="914354" algn="l" defTabSz="914354" rtl="0" eaLnBrk="1" latinLnBrk="0" hangingPunct="1">
      <a:defRPr sz="1200" kern="1200">
        <a:solidFill>
          <a:schemeClr val="tx1"/>
        </a:solidFill>
        <a:latin typeface="+mn-lt"/>
        <a:ea typeface="+mn-ea"/>
        <a:cs typeface="+mn-cs"/>
      </a:defRPr>
    </a:lvl3pPr>
    <a:lvl4pPr marL="1371532" algn="l" defTabSz="914354" rtl="0" eaLnBrk="1" latinLnBrk="0" hangingPunct="1">
      <a:defRPr sz="1200" kern="1200">
        <a:solidFill>
          <a:schemeClr val="tx1"/>
        </a:solidFill>
        <a:latin typeface="+mn-lt"/>
        <a:ea typeface="+mn-ea"/>
        <a:cs typeface="+mn-cs"/>
      </a:defRPr>
    </a:lvl4pPr>
    <a:lvl5pPr marL="1828709" algn="l" defTabSz="914354" rtl="0" eaLnBrk="1" latinLnBrk="0" hangingPunct="1">
      <a:defRPr sz="1200" kern="1200">
        <a:solidFill>
          <a:schemeClr val="tx1"/>
        </a:solidFill>
        <a:latin typeface="+mn-lt"/>
        <a:ea typeface="+mn-ea"/>
        <a:cs typeface="+mn-cs"/>
      </a:defRPr>
    </a:lvl5pPr>
    <a:lvl6pPr marL="2285886" algn="l" defTabSz="914354" rtl="0" eaLnBrk="1" latinLnBrk="0" hangingPunct="1">
      <a:defRPr sz="1200" kern="1200">
        <a:solidFill>
          <a:schemeClr val="tx1"/>
        </a:solidFill>
        <a:latin typeface="+mn-lt"/>
        <a:ea typeface="+mn-ea"/>
        <a:cs typeface="+mn-cs"/>
      </a:defRPr>
    </a:lvl6pPr>
    <a:lvl7pPr marL="2743062" algn="l" defTabSz="914354" rtl="0" eaLnBrk="1" latinLnBrk="0" hangingPunct="1">
      <a:defRPr sz="1200" kern="1200">
        <a:solidFill>
          <a:schemeClr val="tx1"/>
        </a:solidFill>
        <a:latin typeface="+mn-lt"/>
        <a:ea typeface="+mn-ea"/>
        <a:cs typeface="+mn-cs"/>
      </a:defRPr>
    </a:lvl7pPr>
    <a:lvl8pPr marL="3200240" algn="l" defTabSz="914354" rtl="0" eaLnBrk="1" latinLnBrk="0" hangingPunct="1">
      <a:defRPr sz="1200" kern="1200">
        <a:solidFill>
          <a:schemeClr val="tx1"/>
        </a:solidFill>
        <a:latin typeface="+mn-lt"/>
        <a:ea typeface="+mn-ea"/>
        <a:cs typeface="+mn-cs"/>
      </a:defRPr>
    </a:lvl8pPr>
    <a:lvl9pPr marL="3657418" algn="l" defTabSz="914354"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7"/>
            <a:ext cx="9144000" cy="1655763"/>
          </a:xfrm>
        </p:spPr>
        <p:txBody>
          <a:bodyPr/>
          <a:lstStyle>
            <a:lvl1pPr marL="0" indent="0" algn="ctr">
              <a:buNone/>
              <a:defRPr sz="2400"/>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3406263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1201548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1"/>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9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3213329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4096849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2" y="1681163"/>
            <a:ext cx="5183188" cy="823912"/>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2"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661982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3755036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3217321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500"/>
            </a:lvl2pPr>
            <a:lvl3pPr marL="914354" indent="0">
              <a:buNone/>
              <a:defRPr sz="1200"/>
            </a:lvl3pPr>
            <a:lvl4pPr marL="1371532" indent="0">
              <a:buNone/>
              <a:defRPr sz="1100"/>
            </a:lvl4pPr>
            <a:lvl5pPr marL="1828709" indent="0">
              <a:buNone/>
              <a:defRPr sz="1100"/>
            </a:lvl5pPr>
            <a:lvl6pPr marL="2285886" indent="0">
              <a:buNone/>
              <a:defRPr sz="1100"/>
            </a:lvl6pPr>
            <a:lvl7pPr marL="2743062" indent="0">
              <a:buNone/>
              <a:defRPr sz="1100"/>
            </a:lvl7pPr>
            <a:lvl8pPr marL="3200240" indent="0">
              <a:buNone/>
              <a:defRPr sz="1100"/>
            </a:lvl8pPr>
            <a:lvl9pPr marL="3657418"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3452543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8"/>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zh-CN" altLang="en-US"/>
          </a:p>
        </p:txBody>
      </p:sp>
      <p:sp>
        <p:nvSpPr>
          <p:cNvPr id="4" name="文本占位符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500"/>
            </a:lvl2pPr>
            <a:lvl3pPr marL="914354" indent="0">
              <a:buNone/>
              <a:defRPr sz="1200"/>
            </a:lvl3pPr>
            <a:lvl4pPr marL="1371532" indent="0">
              <a:buNone/>
              <a:defRPr sz="1100"/>
            </a:lvl4pPr>
            <a:lvl5pPr marL="1828709" indent="0">
              <a:buNone/>
              <a:defRPr sz="1100"/>
            </a:lvl5pPr>
            <a:lvl6pPr marL="2285886" indent="0">
              <a:buNone/>
              <a:defRPr sz="1100"/>
            </a:lvl6pPr>
            <a:lvl7pPr marL="2743062" indent="0">
              <a:buNone/>
              <a:defRPr sz="1100"/>
            </a:lvl7pPr>
            <a:lvl8pPr marL="3200240" indent="0">
              <a:buNone/>
              <a:defRPr sz="1100"/>
            </a:lvl8pPr>
            <a:lvl9pPr marL="3657418"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2141893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1327615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7"/>
            <a:ext cx="2628900" cy="581183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2" y="365127"/>
            <a:ext cx="7734300" cy="581183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AB7A37-B852-49AB-B2E2-96296AB21F67}" type="datetimeFigureOut">
              <a:rPr lang="zh-CN" altLang="en-US" smtClean="0"/>
              <a:pPr/>
              <a:t>2016/6/14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323235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9"/>
          </a:xfrm>
          <a:prstGeom prst="rect">
            <a:avLst/>
          </a:prstGeom>
        </p:spPr>
        <p:txBody>
          <a:bodyPr vert="horz" lIns="91436" tIns="45718" rIns="91436" bIns="45718"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36" tIns="45718" rIns="91436" bIns="45718" rtlCol="0" anchor="ctr"/>
          <a:lstStyle>
            <a:lvl1pPr algn="l">
              <a:defRPr sz="1200">
                <a:solidFill>
                  <a:schemeClr val="tx1">
                    <a:tint val="75000"/>
                  </a:schemeClr>
                </a:solidFill>
              </a:defRPr>
            </a:lvl1pPr>
          </a:lstStyle>
          <a:p>
            <a:fld id="{71AB7A37-B852-49AB-B2E2-96296AB21F67}" type="datetimeFigureOut">
              <a:rPr lang="zh-CN" altLang="en-US" smtClean="0"/>
              <a:pPr/>
              <a:t>2016/6/14</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36" tIns="45718" rIns="91436" bIns="45718" rtlCol="0" anchor="ctr"/>
          <a:lstStyle>
            <a:lvl1pPr algn="r">
              <a:defRPr sz="1200">
                <a:solidFill>
                  <a:schemeClr val="tx1">
                    <a:tint val="75000"/>
                  </a:schemeClr>
                </a:solidFill>
              </a:defRPr>
            </a:lvl1pPr>
          </a:lstStyle>
          <a:p>
            <a:fld id="{888F8D02-9041-4C59-BC62-13DE0E5C6713}" type="slidenum">
              <a:rPr lang="zh-CN" altLang="en-US" smtClean="0"/>
              <a:pPr/>
              <a:t>‹#›</a:t>
            </a:fld>
            <a:endParaRPr lang="zh-CN" altLang="en-US"/>
          </a:p>
        </p:txBody>
      </p:sp>
    </p:spTree>
    <p:extLst>
      <p:ext uri="{BB962C8B-B14F-4D97-AF65-F5344CB8AC3E}">
        <p14:creationId xmlns="" xmlns:p14="http://schemas.microsoft.com/office/powerpoint/2010/main" val="2538138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cet.edu.cn/cet2011.htm" TargetMode="External"/><Relationship Id="rId2" Type="http://schemas.openxmlformats.org/officeDocument/2006/relationships/hyperlink" Target="http://www.cet4v.com/zt4.asp"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1" y="2073947"/>
            <a:ext cx="12453257" cy="1641710"/>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3" name="TextBox 2"/>
          <p:cNvSpPr txBox="1"/>
          <p:nvPr/>
        </p:nvSpPr>
        <p:spPr>
          <a:xfrm>
            <a:off x="1103085" y="2191656"/>
            <a:ext cx="10072915" cy="1446550"/>
          </a:xfrm>
          <a:prstGeom prst="rect">
            <a:avLst/>
          </a:prstGeom>
          <a:noFill/>
        </p:spPr>
        <p:txBody>
          <a:bodyPr wrap="square" rtlCol="0">
            <a:spAutoFit/>
          </a:bodyPr>
          <a:lstStyle/>
          <a:p>
            <a:r>
              <a:rPr lang="en-US" altLang="zh-CN" sz="4400" b="1" dirty="0" smtClean="0">
                <a:latin typeface="Times New Roman" pitchFamily="18" charset="0"/>
                <a:cs typeface="Times New Roman" pitchFamily="18" charset="0"/>
              </a:rPr>
              <a:t>College English Test Band </a:t>
            </a:r>
            <a:r>
              <a:rPr lang="en-US" altLang="zh-CN" sz="4400" b="1" dirty="0" smtClean="0">
                <a:latin typeface="Times New Roman" pitchFamily="18" charset="0"/>
                <a:cs typeface="Times New Roman" pitchFamily="18" charset="0"/>
              </a:rPr>
              <a:t>4 (</a:t>
            </a:r>
            <a:r>
              <a:rPr lang="en-US" altLang="zh-CN" sz="4400" b="1" dirty="0" smtClean="0">
                <a:latin typeface="Times New Roman" pitchFamily="18" charset="0"/>
                <a:cs typeface="Times New Roman" pitchFamily="18" charset="0"/>
              </a:rPr>
              <a:t>CET-4) in </a:t>
            </a:r>
            <a:r>
              <a:rPr lang="en-US" altLang="zh-CN" sz="4400" b="1" dirty="0" smtClean="0">
                <a:latin typeface="Times New Roman" pitchFamily="18" charset="0"/>
                <a:cs typeface="Times New Roman" pitchFamily="18" charset="0"/>
              </a:rPr>
              <a:t>China:  </a:t>
            </a:r>
            <a:r>
              <a:rPr lang="en-US" altLang="zh-CN" sz="4400" b="1" dirty="0" smtClean="0">
                <a:latin typeface="Times New Roman" pitchFamily="18" charset="0"/>
                <a:cs typeface="Times New Roman" pitchFamily="18" charset="0"/>
              </a:rPr>
              <a:t>A Historical Overview</a:t>
            </a:r>
            <a:endParaRPr lang="zh-CN" altLang="en-US" sz="4400" b="1" dirty="0">
              <a:latin typeface="Times New Roman" pitchFamily="18" charset="0"/>
              <a:cs typeface="Times New Roman" pitchFamily="18" charset="0"/>
            </a:endParaRPr>
          </a:p>
        </p:txBody>
      </p:sp>
      <p:sp>
        <p:nvSpPr>
          <p:cNvPr id="4" name="TextBox 3"/>
          <p:cNvSpPr txBox="1"/>
          <p:nvPr/>
        </p:nvSpPr>
        <p:spPr>
          <a:xfrm>
            <a:off x="2148110" y="3995678"/>
            <a:ext cx="8011887" cy="2308324"/>
          </a:xfrm>
          <a:prstGeom prst="rect">
            <a:avLst/>
          </a:prstGeom>
          <a:noFill/>
        </p:spPr>
        <p:txBody>
          <a:bodyPr wrap="square" rtlCol="0">
            <a:spAutoFit/>
          </a:bodyPr>
          <a:lstStyle/>
          <a:p>
            <a:pPr algn="ctr">
              <a:lnSpc>
                <a:spcPct val="150000"/>
              </a:lnSpc>
            </a:pPr>
            <a:r>
              <a:rPr lang="en-US" altLang="zh-CN" sz="2400" dirty="0" smtClean="0">
                <a:latin typeface="Times New Roman" pitchFamily="18" charset="0"/>
                <a:cs typeface="Times New Roman" pitchFamily="18" charset="0"/>
              </a:rPr>
              <a:t>The 4</a:t>
            </a:r>
            <a:r>
              <a:rPr lang="en-US" altLang="zh-CN" sz="2400" baseline="30000" dirty="0" smtClean="0">
                <a:latin typeface="Times New Roman" pitchFamily="18" charset="0"/>
                <a:cs typeface="Times New Roman" pitchFamily="18" charset="0"/>
              </a:rPr>
              <a:t>th</a:t>
            </a:r>
            <a:r>
              <a:rPr lang="en-US" altLang="zh-CN" sz="2400" dirty="0" smtClean="0">
                <a:latin typeface="Times New Roman" pitchFamily="18" charset="0"/>
                <a:cs typeface="Times New Roman" pitchFamily="18" charset="0"/>
              </a:rPr>
              <a:t> Untested Ideas (UI) International Research </a:t>
            </a:r>
            <a:r>
              <a:rPr lang="en-US" altLang="zh-CN" sz="2400" dirty="0" smtClean="0">
                <a:latin typeface="Times New Roman" pitchFamily="18" charset="0"/>
                <a:cs typeface="Times New Roman" pitchFamily="18" charset="0"/>
              </a:rPr>
              <a:t>Conference</a:t>
            </a:r>
          </a:p>
          <a:p>
            <a:pPr algn="ctr">
              <a:lnSpc>
                <a:spcPct val="150000"/>
              </a:lnSpc>
            </a:pPr>
            <a:endParaRPr lang="en-US" altLang="zh-CN" sz="2400" dirty="0" smtClean="0">
              <a:latin typeface="Times New Roman" pitchFamily="18" charset="0"/>
              <a:cs typeface="Times New Roman" pitchFamily="18" charset="0"/>
            </a:endParaRPr>
          </a:p>
          <a:p>
            <a:pPr algn="ctr"/>
            <a:r>
              <a:rPr lang="en-US" altLang="zh-CN" sz="2400" dirty="0" err="1" smtClean="0">
                <a:latin typeface="Times New Roman" pitchFamily="18" charset="0"/>
                <a:cs typeface="Times New Roman" pitchFamily="18" charset="0"/>
              </a:rPr>
              <a:t>Xingxing</a:t>
            </a:r>
            <a:r>
              <a:rPr lang="en-US" altLang="zh-CN" sz="2400" dirty="0" smtClean="0">
                <a:latin typeface="Times New Roman" pitchFamily="18" charset="0"/>
                <a:cs typeface="Times New Roman" pitchFamily="18" charset="0"/>
              </a:rPr>
              <a:t> Mao</a:t>
            </a:r>
          </a:p>
          <a:p>
            <a:pPr algn="ctr"/>
            <a:r>
              <a:rPr lang="en-US" altLang="zh-CN" sz="2400" dirty="0" smtClean="0">
                <a:latin typeface="Times New Roman" pitchFamily="18" charset="0"/>
                <a:cs typeface="Times New Roman" pitchFamily="18" charset="0"/>
              </a:rPr>
              <a:t>MA Student in Language Testing</a:t>
            </a:r>
          </a:p>
          <a:p>
            <a:pPr algn="ctr"/>
            <a:r>
              <a:rPr lang="en-US" altLang="zh-CN" sz="2400" dirty="0" smtClean="0">
                <a:latin typeface="Times New Roman" pitchFamily="18" charset="0"/>
                <a:cs typeface="Times New Roman" pitchFamily="18" charset="0"/>
              </a:rPr>
              <a:t>Hunan </a:t>
            </a:r>
            <a:r>
              <a:rPr lang="en-US" altLang="zh-CN" sz="2400" dirty="0" smtClean="0">
                <a:latin typeface="Times New Roman" pitchFamily="18" charset="0"/>
                <a:cs typeface="Times New Roman" pitchFamily="18" charset="0"/>
              </a:rPr>
              <a:t>University, China</a:t>
            </a:r>
            <a:endParaRPr lang="en-US" altLang="zh-CN" sz="24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892531225"/>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直接连接符 79"/>
          <p:cNvCxnSpPr/>
          <p:nvPr/>
        </p:nvCxnSpPr>
        <p:spPr>
          <a:xfrm>
            <a:off x="2990455" y="725715"/>
            <a:ext cx="0" cy="5643645"/>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225835"/>
            <a:ext cx="12192000" cy="1344991"/>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20" name="文本框 19"/>
          <p:cNvSpPr txBox="1"/>
          <p:nvPr/>
        </p:nvSpPr>
        <p:spPr>
          <a:xfrm rot="16200000">
            <a:off x="5730102" y="-1001488"/>
            <a:ext cx="1031043" cy="3773715"/>
          </a:xfrm>
          <a:prstGeom prst="rect">
            <a:avLst/>
          </a:prstGeom>
          <a:noFill/>
        </p:spPr>
        <p:txBody>
          <a:bodyPr vert="eaVert" wrap="square" lIns="91436" tIns="45718" rIns="91436" bIns="45718" rtlCol="0">
            <a:spAutoFit/>
          </a:bodyPr>
          <a:lstStyle/>
          <a:p>
            <a:r>
              <a:rPr lang="en-US" altLang="zh-CN" sz="5500" dirty="0" smtClean="0">
                <a:solidFill>
                  <a:schemeClr val="bg1"/>
                </a:solidFill>
                <a:latin typeface="Eras Light ITC" panose="020B0402030504020804" pitchFamily="34" charset="0"/>
              </a:rPr>
              <a:t>Outline</a:t>
            </a:r>
            <a:endParaRPr lang="zh-CN" altLang="en-US" sz="5500" dirty="0">
              <a:solidFill>
                <a:schemeClr val="bg1"/>
              </a:solidFill>
              <a:latin typeface="Eras Light ITC" panose="020B0402030504020804" pitchFamily="34" charset="0"/>
            </a:endParaRPr>
          </a:p>
        </p:txBody>
      </p:sp>
      <p:sp>
        <p:nvSpPr>
          <p:cNvPr id="73" name="圆角矩形 72"/>
          <p:cNvSpPr/>
          <p:nvPr/>
        </p:nvSpPr>
        <p:spPr>
          <a:xfrm rot="10800000" flipV="1">
            <a:off x="2946401" y="2002972"/>
            <a:ext cx="547456" cy="493486"/>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1</a:t>
            </a:r>
            <a:endParaRPr lang="zh-CN" altLang="en-US" sz="3600" dirty="0"/>
          </a:p>
        </p:txBody>
      </p:sp>
      <p:sp>
        <p:nvSpPr>
          <p:cNvPr id="75" name="圆角矩形 74"/>
          <p:cNvSpPr/>
          <p:nvPr/>
        </p:nvSpPr>
        <p:spPr>
          <a:xfrm rot="10800000" flipV="1">
            <a:off x="2931886" y="2976880"/>
            <a:ext cx="595085" cy="535577"/>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2</a:t>
            </a:r>
            <a:endParaRPr lang="zh-CN" altLang="en-US" sz="3600" dirty="0"/>
          </a:p>
        </p:txBody>
      </p:sp>
      <p:sp>
        <p:nvSpPr>
          <p:cNvPr id="77" name="圆角矩形 76"/>
          <p:cNvSpPr/>
          <p:nvPr/>
        </p:nvSpPr>
        <p:spPr>
          <a:xfrm rot="10800000" flipV="1">
            <a:off x="2931885" y="3985622"/>
            <a:ext cx="566058" cy="542835"/>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3</a:t>
            </a:r>
            <a:endParaRPr lang="zh-CN" altLang="en-US" sz="3600" dirty="0"/>
          </a:p>
        </p:txBody>
      </p:sp>
      <p:sp>
        <p:nvSpPr>
          <p:cNvPr id="42" name="圆角矩形 41"/>
          <p:cNvSpPr/>
          <p:nvPr/>
        </p:nvSpPr>
        <p:spPr>
          <a:xfrm rot="10800000" flipV="1">
            <a:off x="2946400" y="4993433"/>
            <a:ext cx="595084" cy="551025"/>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4</a:t>
            </a:r>
            <a:endParaRPr lang="zh-CN" altLang="en-US" sz="3600" dirty="0"/>
          </a:p>
        </p:txBody>
      </p:sp>
      <p:sp>
        <p:nvSpPr>
          <p:cNvPr id="43" name="圆角矩形 42"/>
          <p:cNvSpPr/>
          <p:nvPr/>
        </p:nvSpPr>
        <p:spPr>
          <a:xfrm rot="10800000" flipV="1">
            <a:off x="2958770" y="5922346"/>
            <a:ext cx="568201" cy="49296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5</a:t>
            </a:r>
            <a:endParaRPr lang="zh-CN" altLang="en-US" sz="3600" dirty="0"/>
          </a:p>
        </p:txBody>
      </p:sp>
      <p:sp>
        <p:nvSpPr>
          <p:cNvPr id="17" name="TextBox 16"/>
          <p:cNvSpPr txBox="1"/>
          <p:nvPr/>
        </p:nvSpPr>
        <p:spPr>
          <a:xfrm>
            <a:off x="3744685" y="1625277"/>
            <a:ext cx="6560458" cy="6217087"/>
          </a:xfrm>
          <a:prstGeom prst="rect">
            <a:avLst/>
          </a:prstGeom>
          <a:noFill/>
        </p:spPr>
        <p:txBody>
          <a:bodyPr wrap="square" rtlCol="0">
            <a:spAutoFit/>
          </a:bodyPr>
          <a:lstStyle/>
          <a:p>
            <a:pPr>
              <a:lnSpc>
                <a:spcPct val="200000"/>
              </a:lnSpc>
            </a:pPr>
            <a:r>
              <a:rPr lang="en-US" altLang="zh-CN" sz="3200" dirty="0" smtClean="0">
                <a:latin typeface="Times New Roman" pitchFamily="18" charset="0"/>
                <a:cs typeface="Times New Roman" pitchFamily="18" charset="0"/>
              </a:rPr>
              <a:t>Introduction</a:t>
            </a:r>
          </a:p>
          <a:p>
            <a:pPr>
              <a:lnSpc>
                <a:spcPct val="200000"/>
              </a:lnSpc>
            </a:pPr>
            <a:r>
              <a:rPr lang="en-US" altLang="zh-CN" sz="3200" dirty="0" smtClean="0">
                <a:latin typeface="Times New Roman" pitchFamily="18" charset="0"/>
                <a:ea typeface="微软雅黑" panose="020B0503020204020204" pitchFamily="34" charset="-122"/>
                <a:cs typeface="Times New Roman" pitchFamily="18" charset="0"/>
              </a:rPr>
              <a:t>Historical </a:t>
            </a:r>
            <a:r>
              <a:rPr lang="en-US" altLang="zh-CN" sz="3200" dirty="0" smtClean="0">
                <a:latin typeface="Times New Roman" pitchFamily="18" charset="0"/>
                <a:ea typeface="微软雅黑" panose="020B0503020204020204" pitchFamily="34" charset="-122"/>
                <a:cs typeface="Times New Roman" pitchFamily="18" charset="0"/>
              </a:rPr>
              <a:t>Development </a:t>
            </a:r>
            <a:r>
              <a:rPr lang="en-US" altLang="zh-CN" sz="3200" dirty="0" smtClean="0">
                <a:latin typeface="Times New Roman" pitchFamily="18" charset="0"/>
                <a:ea typeface="微软雅黑" panose="020B0503020204020204" pitchFamily="34" charset="-122"/>
                <a:cs typeface="Times New Roman" pitchFamily="18" charset="0"/>
              </a:rPr>
              <a:t>of CET-4</a:t>
            </a:r>
          </a:p>
          <a:p>
            <a:pPr>
              <a:lnSpc>
                <a:spcPct val="200000"/>
              </a:lnSpc>
            </a:pPr>
            <a:r>
              <a:rPr lang="en-US" altLang="zh-CN" sz="3200" dirty="0" smtClean="0">
                <a:latin typeface="Times New Roman" pitchFamily="18" charset="0"/>
                <a:ea typeface="微软雅黑" panose="020B0503020204020204" pitchFamily="34" charset="-122"/>
                <a:cs typeface="Times New Roman" pitchFamily="18" charset="0"/>
              </a:rPr>
              <a:t>Results </a:t>
            </a:r>
            <a:r>
              <a:rPr lang="en-US" altLang="zh-CN" sz="3200" dirty="0" smtClean="0">
                <a:latin typeface="Times New Roman" pitchFamily="18" charset="0"/>
                <a:ea typeface="微软雅黑" panose="020B0503020204020204" pitchFamily="34" charset="-122"/>
                <a:cs typeface="Times New Roman" pitchFamily="18" charset="0"/>
              </a:rPr>
              <a:t>and </a:t>
            </a:r>
            <a:r>
              <a:rPr lang="en-US" altLang="zh-CN" sz="3200" dirty="0" smtClean="0">
                <a:latin typeface="Times New Roman" pitchFamily="18" charset="0"/>
                <a:ea typeface="微软雅黑" panose="020B0503020204020204" pitchFamily="34" charset="-122"/>
                <a:cs typeface="Times New Roman" pitchFamily="18" charset="0"/>
              </a:rPr>
              <a:t>Discussion</a:t>
            </a:r>
          </a:p>
          <a:p>
            <a:pPr>
              <a:lnSpc>
                <a:spcPct val="200000"/>
              </a:lnSpc>
            </a:pPr>
            <a:r>
              <a:rPr lang="en-US" altLang="zh-CN" sz="3200" dirty="0" smtClean="0">
                <a:latin typeface="Times New Roman" pitchFamily="18" charset="0"/>
                <a:ea typeface="微软雅黑" panose="020B0503020204020204" pitchFamily="34" charset="-122"/>
                <a:cs typeface="Times New Roman" pitchFamily="18" charset="0"/>
              </a:rPr>
              <a:t>Conclusion</a:t>
            </a:r>
          </a:p>
          <a:p>
            <a:pPr>
              <a:lnSpc>
                <a:spcPct val="200000"/>
              </a:lnSpc>
            </a:pPr>
            <a:r>
              <a:rPr lang="en-US" altLang="zh-CN" sz="3200" dirty="0" smtClean="0">
                <a:latin typeface="Times New Roman" pitchFamily="18" charset="0"/>
                <a:ea typeface="微软雅黑" panose="020B0503020204020204" pitchFamily="34" charset="-122"/>
                <a:cs typeface="Times New Roman" pitchFamily="18" charset="0"/>
              </a:rPr>
              <a:t>References</a:t>
            </a:r>
            <a:endParaRPr lang="zh-CN" altLang="en-US" sz="3200" dirty="0" smtClean="0">
              <a:latin typeface="Times New Roman" pitchFamily="18" charset="0"/>
              <a:ea typeface="微软雅黑" panose="020B0503020204020204" pitchFamily="34" charset="-122"/>
              <a:cs typeface="Times New Roman" pitchFamily="18" charset="0"/>
            </a:endParaRPr>
          </a:p>
          <a:p>
            <a:endParaRPr lang="zh-CN" altLang="en-US" sz="2000" dirty="0" smtClean="0">
              <a:latin typeface="Times New Roman" pitchFamily="18" charset="0"/>
              <a:ea typeface="微软雅黑" panose="020B0503020204020204" pitchFamily="34" charset="-122"/>
              <a:cs typeface="Times New Roman" pitchFamily="18" charset="0"/>
            </a:endParaRPr>
          </a:p>
          <a:p>
            <a:endParaRPr lang="en-US" altLang="zh-CN" sz="2000" dirty="0" smtClean="0">
              <a:latin typeface="Times New Roman" pitchFamily="18" charset="0"/>
              <a:ea typeface="微软雅黑" panose="020B0503020204020204" pitchFamily="34" charset="-122"/>
              <a:cs typeface="Times New Roman" pitchFamily="18" charset="0"/>
            </a:endParaRPr>
          </a:p>
          <a:p>
            <a:endParaRPr lang="en-US" altLang="zh-CN" dirty="0" smtClean="0"/>
          </a:p>
          <a:p>
            <a:endParaRPr lang="zh-CN" altLang="en-US" dirty="0"/>
          </a:p>
        </p:txBody>
      </p:sp>
    </p:spTree>
    <p:extLst>
      <p:ext uri="{BB962C8B-B14F-4D97-AF65-F5344CB8AC3E}">
        <p14:creationId xmlns="" xmlns:p14="http://schemas.microsoft.com/office/powerpoint/2010/main" val="1675033865"/>
      </p:ext>
    </p:extLst>
  </p:cSld>
  <p:clrMapOvr>
    <a:masterClrMapping/>
  </p:clrMapOvr>
  <mc:AlternateContent xmlns:mc="http://schemas.openxmlformats.org/markup-compatibility/2006">
    <mc:Choice xmlns=""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0" y="2847434"/>
            <a:ext cx="12192001" cy="1291039"/>
            <a:chOff x="0" y="2847433"/>
            <a:chExt cx="12192000" cy="1291039"/>
          </a:xfrm>
        </p:grpSpPr>
        <p:sp>
          <p:nvSpPr>
            <p:cNvPr id="51" name="矩形 50"/>
            <p:cNvSpPr/>
            <p:nvPr/>
          </p:nvSpPr>
          <p:spPr>
            <a:xfrm flipH="1">
              <a:off x="0" y="2872348"/>
              <a:ext cx="12192000" cy="1252063"/>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rot="10800000" flipV="1">
              <a:off x="464451" y="2847433"/>
              <a:ext cx="1273995" cy="129103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sz="6000" dirty="0"/>
                <a:t>1</a:t>
              </a:r>
              <a:endParaRPr lang="zh-CN" altLang="en-US" sz="6000" dirty="0"/>
            </a:p>
          </p:txBody>
        </p:sp>
        <p:sp>
          <p:nvSpPr>
            <p:cNvPr id="42" name="文本框 41"/>
            <p:cNvSpPr txBox="1"/>
            <p:nvPr/>
          </p:nvSpPr>
          <p:spPr>
            <a:xfrm>
              <a:off x="7663541" y="3019338"/>
              <a:ext cx="4136571" cy="830995"/>
            </a:xfrm>
            <a:prstGeom prst="rect">
              <a:avLst/>
            </a:prstGeom>
            <a:noFill/>
          </p:spPr>
          <p:txBody>
            <a:bodyPr wrap="square" lIns="91438" tIns="45719" rIns="91438" bIns="45719" rtlCol="0">
              <a:spAutoFit/>
            </a:bodyPr>
            <a:lstStyle/>
            <a:p>
              <a:r>
                <a:rPr lang="en-US" altLang="zh-CN" sz="4800" spc="600" dirty="0" smtClean="0">
                  <a:solidFill>
                    <a:schemeClr val="bg1"/>
                  </a:solidFill>
                  <a:latin typeface="Times New Roman" pitchFamily="18" charset="0"/>
                  <a:ea typeface="微软雅黑" panose="020B0503020204020204" pitchFamily="34" charset="-122"/>
                  <a:cs typeface="Times New Roman" pitchFamily="18" charset="0"/>
                </a:rPr>
                <a:t>Introduction</a:t>
              </a:r>
              <a:endParaRPr lang="zh-CN" altLang="en-US" sz="4800" spc="600" dirty="0">
                <a:solidFill>
                  <a:schemeClr val="bg1"/>
                </a:solidFill>
                <a:latin typeface="Times New Roman" pitchFamily="18" charset="0"/>
                <a:ea typeface="微软雅黑" panose="020B0503020204020204" pitchFamily="34" charset="-122"/>
                <a:cs typeface="Times New Roman" pitchFamily="18" charset="0"/>
              </a:endParaRPr>
            </a:p>
          </p:txBody>
        </p:sp>
      </p:grpSp>
    </p:spTree>
    <p:extLst>
      <p:ext uri="{BB962C8B-B14F-4D97-AF65-F5344CB8AC3E}">
        <p14:creationId xmlns="" xmlns:p14="http://schemas.microsoft.com/office/powerpoint/2010/main" val="2283683619"/>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1</a:t>
            </a:r>
            <a:endParaRPr lang="zh-CN" altLang="en-US" sz="3600" dirty="0"/>
          </a:p>
        </p:txBody>
      </p:sp>
      <p:sp>
        <p:nvSpPr>
          <p:cNvPr id="46" name="矩形 45"/>
          <p:cNvSpPr/>
          <p:nvPr/>
        </p:nvSpPr>
        <p:spPr>
          <a:xfrm>
            <a:off x="452173" y="295970"/>
            <a:ext cx="5759390"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A Brief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Introduction to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2" name="矩形 1"/>
          <p:cNvSpPr/>
          <p:nvPr/>
        </p:nvSpPr>
        <p:spPr>
          <a:xfrm>
            <a:off x="609599" y="957943"/>
            <a:ext cx="10943773" cy="9058888"/>
          </a:xfrm>
          <a:prstGeom prst="rect">
            <a:avLst/>
          </a:prstGeom>
        </p:spPr>
        <p:txBody>
          <a:bodyPr wrap="square" lIns="91438" tIns="45719" rIns="91438" bIns="45719">
            <a:spAutoFit/>
          </a:bodyPr>
          <a:lstStyle/>
          <a:p>
            <a:pPr algn="just">
              <a:lnSpc>
                <a:spcPts val="4000"/>
              </a:lnSpc>
            </a:pPr>
            <a:r>
              <a:rPr lang="en-US" altLang="zh-CN" sz="2400" dirty="0" smtClean="0">
                <a:latin typeface="Times New Roman" pitchFamily="18" charset="0"/>
                <a:cs typeface="Times New Roman" pitchFamily="18" charset="0"/>
              </a:rPr>
              <a:t>    The College English Test Band 4, also known as CET-4, is a national large-scale standardized test administered by the Higher Education Department of the Chinese Ministry of Education. It aims to provide an objective and accurate assessment about the English proficiency of Chinese college students </a:t>
            </a:r>
            <a:r>
              <a:rPr lang="en-US" altLang="zh-CN" sz="2400" dirty="0" smtClean="0">
                <a:latin typeface="Times New Roman" pitchFamily="18" charset="0"/>
                <a:cs typeface="Times New Roman" pitchFamily="18" charset="0"/>
              </a:rPr>
              <a:t>as well as information for the </a:t>
            </a:r>
            <a:r>
              <a:rPr lang="en-US" altLang="zh-CN" sz="2400" dirty="0" smtClean="0">
                <a:latin typeface="Times New Roman" pitchFamily="18" charset="0"/>
                <a:cs typeface="Times New Roman" pitchFamily="18" charset="0"/>
              </a:rPr>
              <a:t>improvement of </a:t>
            </a:r>
            <a:r>
              <a:rPr lang="en-US" altLang="zh-CN" sz="2400" dirty="0" smtClean="0">
                <a:latin typeface="Times New Roman" pitchFamily="18" charset="0"/>
                <a:cs typeface="Times New Roman" pitchFamily="18" charset="0"/>
              </a:rPr>
              <a:t>college </a:t>
            </a:r>
            <a:r>
              <a:rPr lang="en-US" altLang="zh-CN" sz="2400" dirty="0" smtClean="0">
                <a:latin typeface="Times New Roman" pitchFamily="18" charset="0"/>
                <a:cs typeface="Times New Roman" pitchFamily="18" charset="0"/>
              </a:rPr>
              <a:t>English teaching. Developed by the National College English Test Band 4&amp;6 </a:t>
            </a:r>
            <a:r>
              <a:rPr lang="en-US" altLang="zh-CN" sz="2400" dirty="0" smtClean="0">
                <a:latin typeface="Times New Roman" pitchFamily="18" charset="0"/>
                <a:cs typeface="Times New Roman" pitchFamily="18" charset="0"/>
              </a:rPr>
              <a:t>Committee </a:t>
            </a:r>
            <a:r>
              <a:rPr lang="en-US" altLang="zh-CN" sz="2400" dirty="0" smtClean="0">
                <a:latin typeface="Times New Roman" pitchFamily="18" charset="0"/>
                <a:cs typeface="Times New Roman" pitchFamily="18" charset="0"/>
              </a:rPr>
              <a:t>which is composed of professors and experts from Chinese key universities, this test includes two forms: paper test and oral test. Both of them are held twice a year, but the former is in June and </a:t>
            </a:r>
            <a:r>
              <a:rPr lang="en-US" altLang="zh-CN" sz="2400" dirty="0" smtClean="0">
                <a:latin typeface="Times New Roman" pitchFamily="18" charset="0"/>
                <a:cs typeface="Times New Roman" pitchFamily="18" charset="0"/>
              </a:rPr>
              <a:t>December, </a:t>
            </a:r>
            <a:r>
              <a:rPr lang="en-US" altLang="zh-CN" sz="2400" dirty="0" smtClean="0">
                <a:latin typeface="Times New Roman" pitchFamily="18" charset="0"/>
                <a:cs typeface="Times New Roman" pitchFamily="18" charset="0"/>
              </a:rPr>
              <a:t>respectively, while the latter is in May and November every year. This test </a:t>
            </a:r>
            <a:r>
              <a:rPr lang="en-US" altLang="zh-CN" sz="2400" dirty="0" smtClean="0">
                <a:latin typeface="Times New Roman" pitchFamily="18" charset="0"/>
                <a:cs typeface="Times New Roman" pitchFamily="18" charset="0"/>
              </a:rPr>
              <a:t>is both criterion-referenced and norm-referenced in nature. </a:t>
            </a:r>
            <a:r>
              <a:rPr lang="en-US" altLang="zh-CN" sz="2400" dirty="0" smtClean="0">
                <a:latin typeface="Times New Roman" pitchFamily="18" charset="0"/>
                <a:cs typeface="Times New Roman" pitchFamily="18" charset="0"/>
              </a:rPr>
              <a:t>All the </a:t>
            </a:r>
            <a:r>
              <a:rPr lang="en-US" altLang="zh-CN" sz="2400" dirty="0" smtClean="0">
                <a:latin typeface="Times New Roman" pitchFamily="18" charset="0"/>
                <a:cs typeface="Times New Roman" pitchFamily="18" charset="0"/>
              </a:rPr>
              <a:t>undergraduate and postgraduate students at </a:t>
            </a:r>
            <a:r>
              <a:rPr lang="en-US" altLang="zh-CN" sz="2400" dirty="0" smtClean="0">
                <a:latin typeface="Times New Roman" pitchFamily="18" charset="0"/>
                <a:cs typeface="Times New Roman" pitchFamily="18" charset="0"/>
              </a:rPr>
              <a:t>universities and colleges can </a:t>
            </a:r>
            <a:r>
              <a:rPr lang="en-US" altLang="zh-CN" sz="2400" dirty="0" smtClean="0">
                <a:latin typeface="Times New Roman" pitchFamily="18" charset="0"/>
                <a:cs typeface="Times New Roman" pitchFamily="18" charset="0"/>
              </a:rPr>
              <a:t>take the test. </a:t>
            </a:r>
            <a:endParaRPr lang="en-US" altLang="zh-CN" sz="2400" dirty="0" smtClean="0">
              <a:latin typeface="Times New Roman" pitchFamily="18" charset="0"/>
              <a:cs typeface="Times New Roman" pitchFamily="18" charset="0"/>
            </a:endParaRPr>
          </a:p>
          <a:p>
            <a:pPr algn="just">
              <a:lnSpc>
                <a:spcPct val="150000"/>
              </a:lnSpc>
            </a:pPr>
            <a:endParaRPr lang="zh-CN" altLang="zh-CN" sz="2400" dirty="0" smtClean="0">
              <a:latin typeface="Times New Roman" pitchFamily="18" charset="0"/>
              <a:cs typeface="Times New Roman" pitchFamily="18" charset="0"/>
            </a:endParaRPr>
          </a:p>
          <a:p>
            <a:pPr algn="just">
              <a:lnSpc>
                <a:spcPct val="150000"/>
              </a:lnSpc>
            </a:pPr>
            <a:endParaRPr lang="en-US" altLang="zh-CN" sz="2400" dirty="0" smtClean="0">
              <a:latin typeface="Times New Roman" pitchFamily="18" charset="0"/>
              <a:cs typeface="Times New Roman" pitchFamily="18" charset="0"/>
            </a:endParaRPr>
          </a:p>
          <a:p>
            <a:pPr algn="just">
              <a:lnSpc>
                <a:spcPct val="150000"/>
              </a:lnSpc>
            </a:pPr>
            <a:endParaRPr lang="zh-CN" altLang="zh-CN" sz="2400" dirty="0" smtClean="0">
              <a:latin typeface="Times New Roman" pitchFamily="18" charset="0"/>
              <a:cs typeface="Times New Roman" pitchFamily="18" charset="0"/>
            </a:endParaRPr>
          </a:p>
          <a:p>
            <a:pPr algn="just">
              <a:lnSpc>
                <a:spcPct val="150000"/>
              </a:lnSpc>
            </a:pPr>
            <a:endParaRPr lang="en-US" altLang="zh-CN" sz="2400" dirty="0" smtClean="0">
              <a:latin typeface="Times New Roman" pitchFamily="18" charset="0"/>
              <a:cs typeface="Times New Roman" pitchFamily="18" charset="0"/>
            </a:endParaRPr>
          </a:p>
          <a:p>
            <a:pPr algn="ctr"/>
            <a:endParaRPr lang="en-US" altLang="zh-CN" sz="2400" dirty="0" smtClean="0">
              <a:solidFill>
                <a:schemeClr val="bg1"/>
              </a:solidFill>
              <a:latin typeface="Times New Roman" pitchFamily="18" charset="0"/>
              <a:ea typeface="微软雅黑" panose="020B0503020204020204" pitchFamily="34" charset="-122"/>
              <a:cs typeface="Times New Roman" pitchFamily="18" charset="0"/>
            </a:endParaRPr>
          </a:p>
          <a:p>
            <a:pPr algn="ctr"/>
            <a:endParaRPr lang="en-US" altLang="zh-CN" sz="2400" dirty="0" smtClean="0">
              <a:solidFill>
                <a:schemeClr val="bg1"/>
              </a:solidFill>
              <a:latin typeface="Times New Roman" pitchFamily="18" charset="0"/>
              <a:ea typeface="微软雅黑" panose="020B0503020204020204" pitchFamily="34" charset="-122"/>
              <a:cs typeface="Times New Roman" pitchFamily="18" charset="0"/>
            </a:endParaRPr>
          </a:p>
          <a:p>
            <a:pPr algn="ctr"/>
            <a:endParaRPr lang="en-US" altLang="zh-CN" sz="2400" dirty="0">
              <a:solidFill>
                <a:schemeClr val="bg1"/>
              </a:solidFill>
              <a:latin typeface="Times New Roman" pitchFamily="18" charset="0"/>
              <a:ea typeface="微软雅黑" panose="020B0503020204020204" pitchFamily="34" charset="-122"/>
              <a:cs typeface="Times New Roman" pitchFamily="18" charset="0"/>
            </a:endParaRP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1</a:t>
            </a:r>
            <a:endParaRPr lang="zh-CN" altLang="en-US" sz="3600" dirty="0"/>
          </a:p>
        </p:txBody>
      </p:sp>
      <p:sp>
        <p:nvSpPr>
          <p:cNvPr id="46" name="矩形 45"/>
          <p:cNvSpPr/>
          <p:nvPr/>
        </p:nvSpPr>
        <p:spPr>
          <a:xfrm>
            <a:off x="452173" y="295970"/>
            <a:ext cx="5759390"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A Brief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Introduction to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7" name="TextBox 6"/>
          <p:cNvSpPr txBox="1"/>
          <p:nvPr/>
        </p:nvSpPr>
        <p:spPr>
          <a:xfrm>
            <a:off x="609599" y="1088571"/>
            <a:ext cx="10987316" cy="5452775"/>
          </a:xfrm>
          <a:prstGeom prst="rect">
            <a:avLst/>
          </a:prstGeom>
          <a:noFill/>
        </p:spPr>
        <p:txBody>
          <a:bodyPr wrap="square" rtlCol="0">
            <a:spAutoFit/>
          </a:bodyPr>
          <a:lstStyle/>
          <a:p>
            <a:pPr algn="just">
              <a:lnSpc>
                <a:spcPts val="3800"/>
              </a:lnSpc>
            </a:pPr>
            <a:r>
              <a:rPr lang="en-US" altLang="zh-CN" sz="2400" dirty="0" smtClean="0">
                <a:latin typeface="Times New Roman" pitchFamily="18" charset="0"/>
                <a:cs typeface="Times New Roman" pitchFamily="18" charset="0"/>
              </a:rPr>
              <a:t>    In China, CET-4 has been widely accepted as an examination with high reliability and validity, reflecting whether the college students have reached the language level specified  in  the National  College English Teaching Syllabus </a:t>
            </a:r>
            <a:r>
              <a:rPr lang="en-US" altLang="zh-CN" sz="2400" dirty="0" smtClean="0">
                <a:latin typeface="Times New Roman" pitchFamily="18" charset="0"/>
                <a:cs typeface="Times New Roman" pitchFamily="18" charset="0"/>
              </a:rPr>
              <a:t>(Sun </a:t>
            </a:r>
            <a:r>
              <a:rPr lang="en-US" altLang="zh-CN" sz="2400" dirty="0" smtClean="0">
                <a:latin typeface="Times New Roman" pitchFamily="18" charset="0"/>
                <a:cs typeface="Times New Roman" pitchFamily="18" charset="0"/>
              </a:rPr>
              <a:t>&amp; </a:t>
            </a:r>
            <a:r>
              <a:rPr lang="en-US" altLang="zh-CN" sz="2400" dirty="0" err="1" smtClean="0">
                <a:latin typeface="Times New Roman" pitchFamily="18" charset="0"/>
                <a:cs typeface="Times New Roman" pitchFamily="18" charset="0"/>
              </a:rPr>
              <a:t>Henrichsen</a:t>
            </a:r>
            <a:r>
              <a:rPr lang="en-US" altLang="zh-CN" sz="2400" dirty="0" smtClean="0">
                <a:latin typeface="Times New Roman" pitchFamily="18" charset="0"/>
                <a:cs typeface="Times New Roman" pitchFamily="18" charset="0"/>
              </a:rPr>
              <a:t>, 2011</a:t>
            </a:r>
            <a:r>
              <a:rPr lang="en-US" altLang="zh-CN" sz="2400" dirty="0" smtClean="0">
                <a:latin typeface="Times New Roman" pitchFamily="18" charset="0"/>
                <a:cs typeface="Times New Roman" pitchFamily="18" charset="0"/>
              </a:rPr>
              <a:t>). </a:t>
            </a:r>
          </a:p>
          <a:p>
            <a:pPr algn="just">
              <a:lnSpc>
                <a:spcPts val="3800"/>
              </a:lnSpc>
              <a:buFont typeface="Wingdings" pitchFamily="2" charset="2"/>
              <a:buChar char="Ø"/>
            </a:pPr>
            <a:r>
              <a:rPr lang="en-US" altLang="zh-CN" sz="2400" dirty="0" smtClean="0">
                <a:latin typeface="Times New Roman" pitchFamily="18" charset="0"/>
                <a:cs typeface="Times New Roman" pitchFamily="18" charset="0"/>
              </a:rPr>
              <a:t>Importance:  a prerequisite for getting the bachelor’s degree</a:t>
            </a:r>
          </a:p>
          <a:p>
            <a:pPr algn="just">
              <a:lnSpc>
                <a:spcPts val="3800"/>
              </a:lnSpc>
            </a:pPr>
            <a:r>
              <a:rPr lang="en-US" altLang="zh-CN" sz="2400" dirty="0" smtClean="0">
                <a:latin typeface="Times New Roman" pitchFamily="18" charset="0"/>
                <a:cs typeface="Times New Roman" pitchFamily="18" charset="0"/>
              </a:rPr>
              <a:t>                         a necessity for applying </a:t>
            </a:r>
            <a:r>
              <a:rPr lang="en-US" altLang="zh-CN" sz="2400" dirty="0" smtClean="0">
                <a:latin typeface="Times New Roman" pitchFamily="18" charset="0"/>
                <a:cs typeface="Times New Roman" pitchFamily="18" charset="0"/>
              </a:rPr>
              <a:t>for a </a:t>
            </a:r>
            <a:r>
              <a:rPr lang="en-US" altLang="zh-CN" sz="2400" dirty="0" smtClean="0">
                <a:latin typeface="Times New Roman" pitchFamily="18" charset="0"/>
                <a:cs typeface="Times New Roman" pitchFamily="18" charset="0"/>
              </a:rPr>
              <a:t>job</a:t>
            </a:r>
          </a:p>
          <a:p>
            <a:pPr algn="just">
              <a:lnSpc>
                <a:spcPts val="3800"/>
              </a:lnSpc>
            </a:pPr>
            <a:r>
              <a:rPr lang="en-US" altLang="zh-CN" sz="2400" dirty="0" smtClean="0">
                <a:latin typeface="Times New Roman" pitchFamily="18" charset="0"/>
                <a:cs typeface="Times New Roman" pitchFamily="18" charset="0"/>
              </a:rPr>
              <a:t>    Considering the great </a:t>
            </a:r>
            <a:r>
              <a:rPr lang="en-US" altLang="zh-CN" sz="2400" dirty="0" smtClean="0">
                <a:latin typeface="Times New Roman" pitchFamily="18" charset="0"/>
                <a:cs typeface="Times New Roman" pitchFamily="18" charset="0"/>
              </a:rPr>
              <a:t>significance, </a:t>
            </a:r>
            <a:r>
              <a:rPr lang="en-US" altLang="zh-CN" sz="2400" dirty="0" smtClean="0">
                <a:latin typeface="Times New Roman" pitchFamily="18" charset="0"/>
                <a:cs typeface="Times New Roman" pitchFamily="18" charset="0"/>
              </a:rPr>
              <a:t>influences and wide participation, it’s of great importance to build up a more perfect assessment system for CET-4 so that it can be reliable and scientific as possible as it can. That’s exactly what language and assessment experts in China aim to do in the past, at present and in the future. Reviewing the historical </a:t>
            </a:r>
            <a:r>
              <a:rPr lang="en-US" altLang="zh-CN" sz="2400" dirty="0" smtClean="0">
                <a:latin typeface="Times New Roman" pitchFamily="18" charset="0"/>
                <a:cs typeface="Times New Roman" pitchFamily="18" charset="0"/>
              </a:rPr>
              <a:t>development of </a:t>
            </a:r>
            <a:r>
              <a:rPr lang="en-US" altLang="zh-CN" sz="2400" dirty="0" smtClean="0">
                <a:latin typeface="Times New Roman" pitchFamily="18" charset="0"/>
                <a:cs typeface="Times New Roman" pitchFamily="18" charset="0"/>
              </a:rPr>
              <a:t>CET-4 can help us know about their efforts.   </a:t>
            </a: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0" y="2847434"/>
            <a:ext cx="12192001" cy="1291039"/>
            <a:chOff x="0" y="2847433"/>
            <a:chExt cx="12192000" cy="1291039"/>
          </a:xfrm>
        </p:grpSpPr>
        <p:sp>
          <p:nvSpPr>
            <p:cNvPr id="51" name="矩形 50"/>
            <p:cNvSpPr/>
            <p:nvPr/>
          </p:nvSpPr>
          <p:spPr>
            <a:xfrm flipH="1">
              <a:off x="0" y="2872348"/>
              <a:ext cx="12192000" cy="1252063"/>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rot="10800000" flipV="1">
              <a:off x="464451" y="2847433"/>
              <a:ext cx="1273995" cy="129103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sz="6000" dirty="0"/>
                <a:t>2</a:t>
              </a:r>
              <a:endParaRPr lang="zh-CN" altLang="en-US" sz="6000" dirty="0"/>
            </a:p>
          </p:txBody>
        </p:sp>
        <p:sp>
          <p:nvSpPr>
            <p:cNvPr id="53" name="矩形 52"/>
            <p:cNvSpPr/>
            <p:nvPr/>
          </p:nvSpPr>
          <p:spPr>
            <a:xfrm>
              <a:off x="3164114" y="3032134"/>
              <a:ext cx="8839199" cy="830995"/>
            </a:xfrm>
            <a:prstGeom prst="rect">
              <a:avLst/>
            </a:prstGeom>
          </p:spPr>
          <p:txBody>
            <a:bodyPr wrap="square" lIns="91438" tIns="45719" rIns="91438" bIns="45719">
              <a:spAutoFit/>
            </a:bodyPr>
            <a:lstStyle/>
            <a:p>
              <a:pPr algn="ctr"/>
              <a:r>
                <a:rPr lang="en-US" altLang="zh-CN" sz="48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48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48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4800" dirty="0">
                <a:solidFill>
                  <a:schemeClr val="bg1"/>
                </a:solidFill>
                <a:latin typeface="Times New Roman" pitchFamily="18" charset="0"/>
                <a:ea typeface="微软雅黑" panose="020B0503020204020204" pitchFamily="34" charset="-122"/>
                <a:cs typeface="Times New Roman" pitchFamily="18" charset="0"/>
              </a:endParaRPr>
            </a:p>
          </p:txBody>
        </p:sp>
      </p:grpSp>
    </p:spTree>
    <p:extLst>
      <p:ext uri="{BB962C8B-B14F-4D97-AF65-F5344CB8AC3E}">
        <p14:creationId xmlns="" xmlns:p14="http://schemas.microsoft.com/office/powerpoint/2010/main" val="942114762"/>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603244" y="295971"/>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cxnSp>
        <p:nvCxnSpPr>
          <p:cNvPr id="5" name="直接连接符 4"/>
          <p:cNvCxnSpPr/>
          <p:nvPr/>
        </p:nvCxnSpPr>
        <p:spPr>
          <a:xfrm flipV="1">
            <a:off x="1297640" y="1698171"/>
            <a:ext cx="5669217" cy="36592"/>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6" name="圆角矩形 5"/>
          <p:cNvSpPr/>
          <p:nvPr/>
        </p:nvSpPr>
        <p:spPr>
          <a:xfrm rot="10800000" flipV="1">
            <a:off x="767878" y="1291494"/>
            <a:ext cx="272237" cy="276076"/>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p>
        </p:txBody>
      </p:sp>
      <p:sp>
        <p:nvSpPr>
          <p:cNvPr id="7" name="TextBox 6"/>
          <p:cNvSpPr txBox="1"/>
          <p:nvPr/>
        </p:nvSpPr>
        <p:spPr>
          <a:xfrm>
            <a:off x="1262743" y="1175655"/>
            <a:ext cx="5907314" cy="523220"/>
          </a:xfrm>
          <a:prstGeom prst="rect">
            <a:avLst/>
          </a:prstGeom>
          <a:noFill/>
        </p:spPr>
        <p:txBody>
          <a:bodyPr wrap="square" rtlCol="0">
            <a:spAutoFit/>
          </a:bodyPr>
          <a:lstStyle/>
          <a:p>
            <a:r>
              <a:rPr lang="en-US" altLang="zh-CN" sz="2800" b="1" dirty="0" smtClean="0">
                <a:latin typeface="Times New Roman" pitchFamily="18" charset="0"/>
                <a:cs typeface="Times New Roman" pitchFamily="18" charset="0"/>
              </a:rPr>
              <a:t>Stage 1</a:t>
            </a:r>
            <a:r>
              <a:rPr lang="en-US" altLang="zh-CN" sz="2800" dirty="0" smtClean="0">
                <a:latin typeface="Times New Roman" pitchFamily="18" charset="0"/>
                <a:cs typeface="Times New Roman" pitchFamily="18" charset="0"/>
              </a:rPr>
              <a:t>: September,1987-</a:t>
            </a:r>
            <a:r>
              <a:rPr lang="en-US" altLang="zh-CN" sz="2800" dirty="0" smtClean="0">
                <a:latin typeface="Times New Roman" pitchFamily="18" charset="0"/>
                <a:cs typeface="Times New Roman" pitchFamily="18" charset="0"/>
              </a:rPr>
              <a:t>--June, 1995</a:t>
            </a:r>
            <a:endParaRPr lang="zh-CN" altLang="en-US" sz="2800" dirty="0">
              <a:latin typeface="Times New Roman" pitchFamily="18" charset="0"/>
              <a:cs typeface="Times New Roman" pitchFamily="18" charset="0"/>
            </a:endParaRPr>
          </a:p>
        </p:txBody>
      </p:sp>
      <p:sp>
        <p:nvSpPr>
          <p:cNvPr id="9" name="TextBox 8"/>
          <p:cNvSpPr txBox="1"/>
          <p:nvPr/>
        </p:nvSpPr>
        <p:spPr>
          <a:xfrm>
            <a:off x="696685" y="1799769"/>
            <a:ext cx="11277600" cy="6232475"/>
          </a:xfrm>
          <a:prstGeom prst="rect">
            <a:avLst/>
          </a:prstGeom>
          <a:noFill/>
        </p:spPr>
        <p:txBody>
          <a:bodyPr wrap="square" rtlCol="0">
            <a:spAutoFit/>
          </a:bodyPr>
          <a:lstStyle/>
          <a:p>
            <a:pPr>
              <a:lnSpc>
                <a:spcPts val="3400"/>
              </a:lnSpc>
            </a:pPr>
            <a:r>
              <a:rPr lang="en-US" altLang="zh-CN" sz="2400" dirty="0" smtClean="0">
                <a:latin typeface="Times New Roman" pitchFamily="18" charset="0"/>
                <a:cs typeface="Times New Roman" pitchFamily="18" charset="0"/>
              </a:rPr>
              <a:t>First administered in </a:t>
            </a:r>
            <a:r>
              <a:rPr lang="en-US" altLang="zh-CN" sz="2400" dirty="0" smtClean="0">
                <a:latin typeface="Times New Roman" pitchFamily="18" charset="0"/>
                <a:cs typeface="Times New Roman" pitchFamily="18" charset="0"/>
              </a:rPr>
              <a:t>September </a:t>
            </a:r>
            <a:r>
              <a:rPr lang="en-US" altLang="zh-CN" sz="2400" dirty="0" smtClean="0">
                <a:latin typeface="Times New Roman" pitchFamily="18" charset="0"/>
                <a:cs typeface="Times New Roman" pitchFamily="18" charset="0"/>
              </a:rPr>
              <a:t>1987, the original CET-4 is characterized by: </a:t>
            </a:r>
            <a:r>
              <a:rPr lang="en-US" altLang="zh-CN" sz="2400" b="1" dirty="0" smtClean="0">
                <a:latin typeface="Times New Roman" pitchFamily="18" charset="0"/>
                <a:cs typeface="Times New Roman" pitchFamily="18" charset="0"/>
              </a:rPr>
              <a:t>Frequency&amp; Time</a:t>
            </a:r>
            <a:r>
              <a:rPr lang="en-US" altLang="zh-CN" sz="2400" dirty="0" smtClean="0">
                <a:latin typeface="Times New Roman" pitchFamily="18" charset="0"/>
                <a:cs typeface="Times New Roman" pitchFamily="18" charset="0"/>
              </a:rPr>
              <a:t>: twice a year, i.e</a:t>
            </a:r>
            <a:r>
              <a:rPr lang="en-US" altLang="zh-CN" sz="2400" dirty="0" smtClean="0">
                <a:latin typeface="Times New Roman" pitchFamily="18" charset="0"/>
                <a:cs typeface="Times New Roman" pitchFamily="18" charset="0"/>
              </a:rPr>
              <a:t>., </a:t>
            </a:r>
            <a:r>
              <a:rPr lang="en-US" altLang="zh-CN" sz="2400" dirty="0" smtClean="0">
                <a:latin typeface="Times New Roman" pitchFamily="18" charset="0"/>
                <a:cs typeface="Times New Roman" pitchFamily="18" charset="0"/>
              </a:rPr>
              <a:t>January and </a:t>
            </a:r>
            <a:r>
              <a:rPr lang="en-US" altLang="zh-CN" sz="2400" dirty="0" smtClean="0">
                <a:latin typeface="Times New Roman" pitchFamily="18" charset="0"/>
                <a:cs typeface="Times New Roman" pitchFamily="18" charset="0"/>
              </a:rPr>
              <a:t>June, </a:t>
            </a:r>
            <a:r>
              <a:rPr lang="en-US" altLang="zh-CN" sz="2400" dirty="0" smtClean="0">
                <a:latin typeface="Times New Roman" pitchFamily="18" charset="0"/>
                <a:cs typeface="Times New Roman" pitchFamily="18" charset="0"/>
              </a:rPr>
              <a:t>respectively</a:t>
            </a:r>
          </a:p>
          <a:p>
            <a:pPr>
              <a:lnSpc>
                <a:spcPts val="3400"/>
              </a:lnSpc>
            </a:pPr>
            <a:r>
              <a:rPr lang="en-US" altLang="zh-CN" sz="2400" b="1" dirty="0" smtClean="0">
                <a:latin typeface="Times New Roman" pitchFamily="18" charset="0"/>
                <a:cs typeface="Times New Roman" pitchFamily="18" charset="0"/>
              </a:rPr>
              <a:t>Form</a:t>
            </a:r>
            <a:r>
              <a:rPr lang="en-US" altLang="zh-CN" sz="2400" dirty="0" smtClean="0">
                <a:latin typeface="Times New Roman" pitchFamily="18" charset="0"/>
                <a:cs typeface="Times New Roman" pitchFamily="18" charset="0"/>
              </a:rPr>
              <a:t>: paper test</a:t>
            </a:r>
          </a:p>
          <a:p>
            <a:pPr>
              <a:lnSpc>
                <a:spcPts val="3400"/>
              </a:lnSpc>
            </a:pPr>
            <a:r>
              <a:rPr lang="en-US" altLang="zh-CN" sz="2400" b="1" dirty="0" smtClean="0">
                <a:latin typeface="Times New Roman" pitchFamily="18" charset="0"/>
                <a:cs typeface="Times New Roman" pitchFamily="18" charset="0"/>
              </a:rPr>
              <a:t>Type</a:t>
            </a:r>
            <a:r>
              <a:rPr lang="en-US" altLang="zh-CN" sz="2400" dirty="0" smtClean="0">
                <a:latin typeface="Times New Roman" pitchFamily="18" charset="0"/>
                <a:cs typeface="Times New Roman" pitchFamily="18" charset="0"/>
              </a:rPr>
              <a:t>: norm-referenced test</a:t>
            </a:r>
          </a:p>
          <a:p>
            <a:pPr>
              <a:lnSpc>
                <a:spcPts val="3400"/>
              </a:lnSpc>
            </a:pPr>
            <a:r>
              <a:rPr lang="en-US" altLang="zh-CN" sz="2400" b="1" dirty="0" smtClean="0">
                <a:latin typeface="Times New Roman" pitchFamily="18" charset="0"/>
                <a:cs typeface="Times New Roman" pitchFamily="18" charset="0"/>
              </a:rPr>
              <a:t>Components of the test</a:t>
            </a:r>
            <a:r>
              <a:rPr lang="en-US" altLang="zh-CN" sz="2400" dirty="0" smtClean="0">
                <a:latin typeface="Times New Roman" pitchFamily="18" charset="0"/>
                <a:cs typeface="Times New Roman" pitchFamily="18" charset="0"/>
              </a:rPr>
              <a:t>: listening, reading, vocabulary &amp; structure, cloze, writing  </a:t>
            </a:r>
          </a:p>
          <a:p>
            <a:pPr>
              <a:lnSpc>
                <a:spcPts val="3400"/>
              </a:lnSpc>
            </a:pPr>
            <a:r>
              <a:rPr lang="en-US" altLang="zh-CN" sz="2400" b="1" dirty="0" smtClean="0">
                <a:latin typeface="Times New Roman" pitchFamily="18" charset="0"/>
                <a:cs typeface="Times New Roman" pitchFamily="18" charset="0"/>
              </a:rPr>
              <a:t>Total score</a:t>
            </a:r>
            <a:r>
              <a:rPr lang="en-US" altLang="zh-CN" sz="2400" dirty="0" smtClean="0">
                <a:latin typeface="Times New Roman" pitchFamily="18" charset="0"/>
                <a:cs typeface="Times New Roman" pitchFamily="18" charset="0"/>
              </a:rPr>
              <a:t>: 108 points</a:t>
            </a:r>
          </a:p>
          <a:p>
            <a:pPr>
              <a:lnSpc>
                <a:spcPts val="3400"/>
              </a:lnSpc>
            </a:pPr>
            <a:r>
              <a:rPr lang="en-US" altLang="zh-CN" sz="2400" b="1" dirty="0" smtClean="0">
                <a:latin typeface="Times New Roman" pitchFamily="18" charset="0"/>
                <a:cs typeface="Times New Roman" pitchFamily="18" charset="0"/>
              </a:rPr>
              <a:t>Scoring System</a:t>
            </a:r>
            <a:r>
              <a:rPr lang="en-US" altLang="zh-CN" sz="2400" dirty="0" smtClean="0">
                <a:latin typeface="Times New Roman" pitchFamily="18" charset="0"/>
                <a:cs typeface="Times New Roman" pitchFamily="18" charset="0"/>
              </a:rPr>
              <a:t>:  full score is converted into 100 points with norm-referenced Mean=72,  SD=12.  60 points is set as the standard of pass. </a:t>
            </a:r>
          </a:p>
          <a:p>
            <a:pPr>
              <a:lnSpc>
                <a:spcPts val="3400"/>
              </a:lnSpc>
            </a:pPr>
            <a:r>
              <a:rPr lang="en-US" altLang="zh-CN" sz="2400" dirty="0" smtClean="0">
                <a:latin typeface="Times New Roman" pitchFamily="18" charset="0"/>
                <a:cs typeface="Times New Roman" pitchFamily="18" charset="0"/>
              </a:rPr>
              <a:t>Two types of certificate: </a:t>
            </a:r>
            <a:r>
              <a:rPr lang="en-US" altLang="zh-CN" sz="2400" b="1" dirty="0" smtClean="0">
                <a:latin typeface="Times New Roman" pitchFamily="18" charset="0"/>
                <a:cs typeface="Times New Roman" pitchFamily="18" charset="0"/>
              </a:rPr>
              <a:t>fair</a:t>
            </a:r>
            <a:r>
              <a:rPr lang="en-US" altLang="zh-CN" sz="2400" dirty="0" smtClean="0">
                <a:latin typeface="Times New Roman" pitchFamily="18" charset="0"/>
                <a:cs typeface="Times New Roman" pitchFamily="18" charset="0"/>
              </a:rPr>
              <a:t> (60~84) &amp; </a:t>
            </a:r>
            <a:r>
              <a:rPr lang="en-US" altLang="zh-CN" sz="2400" b="1" dirty="0" smtClean="0">
                <a:latin typeface="Times New Roman" pitchFamily="18" charset="0"/>
                <a:cs typeface="Times New Roman" pitchFamily="18" charset="0"/>
              </a:rPr>
              <a:t>excellent</a:t>
            </a:r>
            <a:r>
              <a:rPr lang="en-US" altLang="zh-CN" sz="2400" dirty="0" smtClean="0">
                <a:latin typeface="Times New Roman" pitchFamily="18" charset="0"/>
                <a:cs typeface="Times New Roman" pitchFamily="18" charset="0"/>
              </a:rPr>
              <a:t>(≥ 85) (</a:t>
            </a:r>
            <a:r>
              <a:rPr lang="en-US" altLang="zh-CN" sz="2400" dirty="0" err="1" smtClean="0">
                <a:latin typeface="Times New Roman" pitchFamily="18" charset="0"/>
                <a:cs typeface="Times New Roman" pitchFamily="18" charset="0"/>
              </a:rPr>
              <a:t>Aiping</a:t>
            </a:r>
            <a:r>
              <a:rPr lang="en-US" altLang="zh-CN" sz="2400" dirty="0" smtClean="0">
                <a:latin typeface="Times New Roman" pitchFamily="18" charset="0"/>
                <a:cs typeface="Times New Roman" pitchFamily="18" charset="0"/>
              </a:rPr>
              <a:t> </a:t>
            </a:r>
            <a:r>
              <a:rPr lang="en-US" altLang="zh-CN" sz="2400" dirty="0" err="1" smtClean="0">
                <a:latin typeface="Times New Roman" pitchFamily="18" charset="0"/>
                <a:cs typeface="Times New Roman" pitchFamily="18" charset="0"/>
              </a:rPr>
              <a:t>Guo</a:t>
            </a:r>
            <a:r>
              <a:rPr lang="en-US" altLang="zh-CN" sz="2400" dirty="0" smtClean="0">
                <a:latin typeface="Times New Roman" pitchFamily="18" charset="0"/>
                <a:cs typeface="Times New Roman" pitchFamily="18" charset="0"/>
              </a:rPr>
              <a:t>, 2006)</a:t>
            </a:r>
          </a:p>
          <a:p>
            <a:pPr>
              <a:lnSpc>
                <a:spcPts val="3400"/>
              </a:lnSpc>
            </a:pPr>
            <a:r>
              <a:rPr lang="en-US" altLang="zh-CN" sz="2400" b="1" dirty="0" smtClean="0">
                <a:latin typeface="Times New Roman" pitchFamily="18" charset="0"/>
                <a:cs typeface="Times New Roman" pitchFamily="18" charset="0"/>
              </a:rPr>
              <a:t>Participants</a:t>
            </a:r>
            <a:r>
              <a:rPr lang="en-US" altLang="zh-CN" sz="2400" dirty="0" smtClean="0">
                <a:latin typeface="Times New Roman" pitchFamily="18" charset="0"/>
                <a:cs typeface="Times New Roman" pitchFamily="18" charset="0"/>
              </a:rPr>
              <a:t>: anyone who has taken the required English courses, including university students or social examinees studying at night school</a:t>
            </a:r>
          </a:p>
          <a:p>
            <a:pPr>
              <a:lnSpc>
                <a:spcPts val="3800"/>
              </a:lnSpc>
            </a:pPr>
            <a:endParaRPr lang="en-US" altLang="zh-CN" sz="2400" dirty="0" smtClean="0">
              <a:latin typeface="Times New Roman" pitchFamily="18" charset="0"/>
              <a:cs typeface="Times New Roman" pitchFamily="18" charset="0"/>
            </a:endParaRPr>
          </a:p>
          <a:p>
            <a:pPr>
              <a:lnSpc>
                <a:spcPts val="3800"/>
              </a:lnSpc>
            </a:pPr>
            <a:r>
              <a:rPr lang="en-US" altLang="zh-CN" sz="2400" dirty="0" smtClean="0">
                <a:latin typeface="Times New Roman" pitchFamily="18" charset="0"/>
                <a:cs typeface="Times New Roman" pitchFamily="18" charset="0"/>
              </a:rPr>
              <a:t> </a:t>
            </a:r>
          </a:p>
          <a:p>
            <a:endParaRPr lang="zh-CN" alt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617756" y="266942"/>
            <a:ext cx="6618407" cy="1200325"/>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p>
          <a:p>
            <a:pPr algn="ct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graphicFrame>
        <p:nvGraphicFramePr>
          <p:cNvPr id="5" name="表格 4"/>
          <p:cNvGraphicFramePr>
            <a:graphicFrameLocks noGrp="1"/>
          </p:cNvGraphicFramePr>
          <p:nvPr/>
        </p:nvGraphicFramePr>
        <p:xfrm>
          <a:off x="1161140" y="1190171"/>
          <a:ext cx="10043888" cy="4807329"/>
        </p:xfrm>
        <a:graphic>
          <a:graphicData uri="http://schemas.openxmlformats.org/drawingml/2006/table">
            <a:tbl>
              <a:tblPr firstRow="1" bandRow="1">
                <a:tableStyleId>{5C22544A-7EE6-4342-B048-85BDC9FD1C3A}</a:tableStyleId>
              </a:tblPr>
              <a:tblGrid>
                <a:gridCol w="2071151"/>
                <a:gridCol w="2660509"/>
                <a:gridCol w="2002972"/>
                <a:gridCol w="1509485"/>
                <a:gridCol w="1799771"/>
              </a:tblGrid>
              <a:tr h="729400">
                <a:tc>
                  <a:txBody>
                    <a:bodyPr/>
                    <a:lstStyle/>
                    <a:p>
                      <a:r>
                        <a:rPr lang="en-US" altLang="zh-CN" sz="2000" dirty="0" smtClean="0"/>
                        <a:t>Section</a:t>
                      </a:r>
                      <a:endParaRPr lang="zh-CN" altLang="en-US" sz="2000" dirty="0"/>
                    </a:p>
                  </a:txBody>
                  <a:tcPr anchor="ctr" anchorCtr="1"/>
                </a:tc>
                <a:tc>
                  <a:txBody>
                    <a:bodyPr/>
                    <a:lstStyle/>
                    <a:p>
                      <a:r>
                        <a:rPr lang="en-US" altLang="zh-CN" sz="2000" dirty="0" smtClean="0"/>
                        <a:t>Content</a:t>
                      </a:r>
                      <a:endParaRPr lang="zh-CN" altLang="en-US" sz="2000" dirty="0"/>
                    </a:p>
                  </a:txBody>
                  <a:tcPr anchor="ctr" anchorCtr="1"/>
                </a:tc>
                <a:tc>
                  <a:txBody>
                    <a:bodyPr/>
                    <a:lstStyle/>
                    <a:p>
                      <a:r>
                        <a:rPr lang="en-US" altLang="zh-CN" sz="2000" dirty="0" smtClean="0"/>
                        <a:t>Item format</a:t>
                      </a:r>
                      <a:endParaRPr lang="zh-CN" altLang="en-US" sz="2000" dirty="0"/>
                    </a:p>
                  </a:txBody>
                  <a:tcPr anchor="ctr" anchorCtr="1"/>
                </a:tc>
                <a:tc>
                  <a:txBody>
                    <a:bodyPr/>
                    <a:lstStyle/>
                    <a:p>
                      <a:r>
                        <a:rPr lang="en-US" altLang="zh-CN" sz="2000" dirty="0" smtClean="0"/>
                        <a:t>Time </a:t>
                      </a:r>
                      <a:endParaRPr lang="zh-CN" altLang="en-US" sz="2000" dirty="0"/>
                    </a:p>
                  </a:txBody>
                  <a:tcPr anchor="ctr" anchorCtr="1"/>
                </a:tc>
                <a:tc>
                  <a:txBody>
                    <a:bodyPr/>
                    <a:lstStyle/>
                    <a:p>
                      <a:r>
                        <a:rPr lang="en-US" altLang="zh-CN" sz="2000" dirty="0" smtClean="0"/>
                        <a:t>Score weight</a:t>
                      </a:r>
                      <a:endParaRPr lang="zh-CN" altLang="en-US" sz="2000" dirty="0"/>
                    </a:p>
                  </a:txBody>
                  <a:tcPr anchor="ctr" anchorCtr="1"/>
                </a:tc>
              </a:tr>
              <a:tr h="668670">
                <a:tc rowSpan="2">
                  <a:txBody>
                    <a:bodyPr/>
                    <a:lstStyle/>
                    <a:p>
                      <a:r>
                        <a:rPr lang="en-US" altLang="zh-CN" sz="2000" dirty="0" smtClean="0">
                          <a:latin typeface="Times New Roman" pitchFamily="18" charset="0"/>
                          <a:cs typeface="Times New Roman" pitchFamily="18" charset="0"/>
                        </a:rPr>
                        <a:t>Listening Comprehension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Short Conversation</a:t>
                      </a:r>
                      <a:endParaRPr lang="zh-CN" altLang="en-US" sz="2000" dirty="0">
                        <a:latin typeface="Times New Roman" pitchFamily="18" charset="0"/>
                        <a:cs typeface="Times New Roman" pitchFamily="18" charset="0"/>
                      </a:endParaRPr>
                    </a:p>
                  </a:txBody>
                  <a:tcPr anchor="ctr"/>
                </a:tc>
                <a:tc rowSpan="2">
                  <a:txBody>
                    <a:bodyPr/>
                    <a:lstStyle/>
                    <a:p>
                      <a:r>
                        <a:rPr lang="en-US" altLang="zh-CN" sz="2000" dirty="0" smtClean="0">
                          <a:latin typeface="Times New Roman" pitchFamily="18" charset="0"/>
                          <a:cs typeface="Times New Roman" pitchFamily="18" charset="0"/>
                        </a:rPr>
                        <a:t>Multiple-choice</a:t>
                      </a:r>
                      <a:endParaRPr lang="zh-CN" altLang="en-US" sz="2000" dirty="0">
                        <a:latin typeface="Times New Roman" pitchFamily="18" charset="0"/>
                        <a:cs typeface="Times New Roman" pitchFamily="18" charset="0"/>
                      </a:endParaRPr>
                    </a:p>
                  </a:txBody>
                  <a:tcPr anchor="ctr"/>
                </a:tc>
                <a:tc rowSpan="2">
                  <a:txBody>
                    <a:bodyPr/>
                    <a:lstStyle/>
                    <a:p>
                      <a:r>
                        <a:rPr lang="en-US" altLang="zh-CN" sz="2000" dirty="0" smtClean="0">
                          <a:latin typeface="Times New Roman" pitchFamily="18" charset="0"/>
                          <a:cs typeface="Times New Roman" pitchFamily="18" charset="0"/>
                        </a:rPr>
                        <a:t>20 minutes</a:t>
                      </a:r>
                      <a:endParaRPr lang="zh-CN" altLang="en-US" sz="2000" dirty="0">
                        <a:latin typeface="Times New Roman" pitchFamily="18" charset="0"/>
                        <a:cs typeface="Times New Roman" pitchFamily="18" charset="0"/>
                      </a:endParaRPr>
                    </a:p>
                  </a:txBody>
                  <a:tcPr anchor="ctr"/>
                </a:tc>
                <a:tc rowSpan="2">
                  <a:txBody>
                    <a:bodyPr/>
                    <a:lstStyle/>
                    <a:p>
                      <a:r>
                        <a:rPr lang="en-US" altLang="zh-CN" sz="2000" dirty="0" smtClean="0">
                          <a:latin typeface="Times New Roman" pitchFamily="18" charset="0"/>
                          <a:cs typeface="Times New Roman" pitchFamily="18" charset="0"/>
                        </a:rPr>
                        <a:t>20%</a:t>
                      </a:r>
                      <a:endParaRPr lang="zh-CN" altLang="en-US" sz="2000" dirty="0">
                        <a:latin typeface="Times New Roman" pitchFamily="18" charset="0"/>
                        <a:cs typeface="Times New Roman" pitchFamily="18" charset="0"/>
                      </a:endParaRPr>
                    </a:p>
                  </a:txBody>
                  <a:tcPr anchor="ctr"/>
                </a:tc>
              </a:tr>
              <a:tr h="412270">
                <a:tc v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Short  Passage </a:t>
                      </a:r>
                      <a:endParaRPr lang="zh-CN" altLang="en-US" sz="2000" dirty="0">
                        <a:latin typeface="Times New Roman" pitchFamily="18" charset="0"/>
                        <a:cs typeface="Times New Roman" pitchFamily="18" charset="0"/>
                      </a:endParaRPr>
                    </a:p>
                  </a:txBody>
                  <a:tcPr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729400">
                <a:tc>
                  <a:txBody>
                    <a:bodyPr/>
                    <a:lstStyle/>
                    <a:p>
                      <a:r>
                        <a:rPr lang="en-US" altLang="zh-CN" sz="2000" dirty="0" smtClean="0">
                          <a:latin typeface="Times New Roman" pitchFamily="18" charset="0"/>
                          <a:cs typeface="Times New Roman" pitchFamily="18" charset="0"/>
                        </a:rPr>
                        <a:t>Reading comprehension</a:t>
                      </a:r>
                    </a:p>
                  </a:txBody>
                  <a:tcPr anchor="ctr"/>
                </a:tc>
                <a:tc>
                  <a:txBody>
                    <a:bodyPr/>
                    <a:lstStyle/>
                    <a:p>
                      <a:r>
                        <a:rPr lang="en-US" altLang="zh-CN" sz="2000" dirty="0" smtClean="0">
                          <a:latin typeface="Times New Roman" pitchFamily="18" charset="0"/>
                          <a:cs typeface="Times New Roman" pitchFamily="18" charset="0"/>
                        </a:rPr>
                        <a:t>Passage</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endParaRPr lang="en-US" altLang="zh-CN" sz="2000" dirty="0" smtClean="0">
                        <a:latin typeface="Times New Roman" pitchFamily="18" charset="0"/>
                        <a:cs typeface="Times New Roman" pitchFamily="18" charset="0"/>
                      </a:endParaRPr>
                    </a:p>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35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40%</a:t>
                      </a:r>
                      <a:endParaRPr lang="zh-CN" altLang="en-US" sz="2000" dirty="0">
                        <a:latin typeface="Times New Roman" pitchFamily="18" charset="0"/>
                        <a:cs typeface="Times New Roman" pitchFamily="18" charset="0"/>
                      </a:endParaRPr>
                    </a:p>
                  </a:txBody>
                  <a:tcPr anchor="ctr"/>
                </a:tc>
              </a:tr>
              <a:tr h="729400">
                <a:tc>
                  <a:txBody>
                    <a:bodyPr/>
                    <a:lstStyle/>
                    <a:p>
                      <a:r>
                        <a:rPr lang="en-US" altLang="zh-CN" sz="2000" dirty="0" smtClean="0">
                          <a:latin typeface="Times New Roman" pitchFamily="18" charset="0"/>
                          <a:cs typeface="Times New Roman" pitchFamily="18" charset="0"/>
                        </a:rPr>
                        <a:t>Vocabulary and structure</a:t>
                      </a:r>
                      <a:endParaRPr lang="zh-CN" altLang="en-US" sz="2000" dirty="0">
                        <a:latin typeface="Times New Roman" pitchFamily="18" charset="0"/>
                        <a:cs typeface="Times New Roman" pitchFamily="18" charset="0"/>
                      </a:endParaRPr>
                    </a:p>
                  </a:txBody>
                  <a:tcPr anchor="ctr"/>
                </a:tc>
                <a:tc>
                  <a:txBody>
                    <a:bodyPr/>
                    <a:lstStyle/>
                    <a:p>
                      <a:r>
                        <a:rPr lang="en-US" altLang="zh-CN" sz="2000" baseline="0" dirty="0" smtClean="0">
                          <a:latin typeface="Times New Roman" pitchFamily="18" charset="0"/>
                          <a:cs typeface="Times New Roman" pitchFamily="18" charset="0"/>
                        </a:rPr>
                        <a:t>Vocabulary &amp; grammar</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p>
                  </a:txBody>
                  <a:tcPr anchor="ctr"/>
                </a:tc>
                <a:tc>
                  <a:txBody>
                    <a:bodyPr/>
                    <a:lstStyle/>
                    <a:p>
                      <a:r>
                        <a:rPr lang="en-US" altLang="zh-CN" sz="2000" dirty="0" smtClean="0">
                          <a:latin typeface="Times New Roman" pitchFamily="18" charset="0"/>
                          <a:cs typeface="Times New Roman" pitchFamily="18" charset="0"/>
                        </a:rPr>
                        <a:t>20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15%</a:t>
                      </a:r>
                      <a:endParaRPr lang="zh-CN" altLang="en-US" sz="2000" dirty="0">
                        <a:latin typeface="Times New Roman" pitchFamily="18" charset="0"/>
                        <a:cs typeface="Times New Roman" pitchFamily="18" charset="0"/>
                      </a:endParaRPr>
                    </a:p>
                  </a:txBody>
                  <a:tcPr anchor="ctr"/>
                </a:tc>
              </a:tr>
              <a:tr h="713649">
                <a:tc>
                  <a:txBody>
                    <a:bodyPr/>
                    <a:lstStyle/>
                    <a:p>
                      <a:r>
                        <a:rPr lang="en-US" altLang="zh-CN" sz="2000" dirty="0" smtClean="0">
                          <a:latin typeface="Times New Roman" pitchFamily="18" charset="0"/>
                          <a:cs typeface="Times New Roman" pitchFamily="18" charset="0"/>
                        </a:rPr>
                        <a:t>Cloze </a:t>
                      </a:r>
                      <a:endParaRPr lang="zh-CN" altLang="en-US" sz="2000" dirty="0">
                        <a:latin typeface="Times New Roman" pitchFamily="18" charset="0"/>
                        <a:cs typeface="Times New Roman" pitchFamily="18" charset="0"/>
                      </a:endParaRPr>
                    </a:p>
                  </a:txBody>
                  <a:tcPr anchor="ctr"/>
                </a:tc>
                <a:tc>
                  <a:txBody>
                    <a:bodyPr/>
                    <a:lstStyle/>
                    <a:p>
                      <a:r>
                        <a:rPr lang="en-US" altLang="zh-CN" sz="2000" baseline="0" dirty="0" smtClean="0">
                          <a:latin typeface="Times New Roman" pitchFamily="18" charset="0"/>
                          <a:cs typeface="Times New Roman" pitchFamily="18" charset="0"/>
                        </a:rPr>
                        <a:t>Cloze </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15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10%</a:t>
                      </a:r>
                      <a:endParaRPr lang="zh-CN" altLang="en-US" sz="2000" dirty="0">
                        <a:latin typeface="Times New Roman" pitchFamily="18" charset="0"/>
                        <a:cs typeface="Times New Roman" pitchFamily="18" charset="0"/>
                      </a:endParaRPr>
                    </a:p>
                  </a:txBody>
                  <a:tcPr anchor="ctr"/>
                </a:tc>
              </a:tr>
              <a:tr h="412270">
                <a:tc>
                  <a:txBody>
                    <a:bodyPr/>
                    <a:lstStyle/>
                    <a:p>
                      <a:r>
                        <a:rPr lang="en-US" altLang="zh-CN" sz="2000" dirty="0" smtClean="0">
                          <a:latin typeface="Times New Roman" pitchFamily="18" charset="0"/>
                          <a:cs typeface="Times New Roman" pitchFamily="18" charset="0"/>
                        </a:rPr>
                        <a:t>Writing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Writing</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Passage writing</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30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15%</a:t>
                      </a:r>
                      <a:endParaRPr lang="zh-CN" altLang="en-US" sz="2000" dirty="0">
                        <a:latin typeface="Times New Roman" pitchFamily="18" charset="0"/>
                        <a:cs typeface="Times New Roman" pitchFamily="18" charset="0"/>
                      </a:endParaRPr>
                    </a:p>
                  </a:txBody>
                  <a:tcPr anchor="ctr"/>
                </a:tc>
              </a:tr>
              <a:tr h="412270">
                <a:tc gridSpan="3">
                  <a:txBody>
                    <a:bodyPr/>
                    <a:lstStyle/>
                    <a:p>
                      <a:r>
                        <a:rPr lang="en-US" altLang="zh-CN" sz="2000" dirty="0" smtClean="0">
                          <a:latin typeface="Times New Roman" pitchFamily="18" charset="0"/>
                          <a:cs typeface="Times New Roman" pitchFamily="18" charset="0"/>
                        </a:rPr>
                        <a:t>Total </a:t>
                      </a:r>
                      <a:endParaRPr lang="zh-CN" altLang="en-US" sz="2000" dirty="0">
                        <a:latin typeface="Times New Roman" pitchFamily="18" charset="0"/>
                        <a:cs typeface="Times New Roman" pitchFamily="18" charset="0"/>
                      </a:endParaRPr>
                    </a:p>
                  </a:txBody>
                  <a:tcPr anchor="ctr"/>
                </a:tc>
                <a:tc hMerge="1">
                  <a:txBody>
                    <a:bodyPr/>
                    <a:lstStyle/>
                    <a:p>
                      <a:endParaRPr lang="zh-CN" altLang="en-US" sz="2000" dirty="0">
                        <a:latin typeface="Times New Roman" pitchFamily="18" charset="0"/>
                        <a:cs typeface="Times New Roman" pitchFamily="18" charset="0"/>
                      </a:endParaRPr>
                    </a:p>
                  </a:txBody>
                  <a:tcPr anchor="ctr"/>
                </a:tc>
                <a:tc hMerge="1">
                  <a:txBody>
                    <a:bodyPr/>
                    <a:lstStyle/>
                    <a:p>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120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100%</a:t>
                      </a:r>
                      <a:endParaRPr lang="zh-CN" altLang="en-US" sz="2000" dirty="0">
                        <a:latin typeface="Times New Roman" pitchFamily="18" charset="0"/>
                        <a:cs typeface="Times New Roman" pitchFamily="18" charset="0"/>
                      </a:endParaRPr>
                    </a:p>
                  </a:txBody>
                  <a:tcPr anchor="ctr"/>
                </a:tc>
              </a:tr>
            </a:tbl>
          </a:graphicData>
        </a:graphic>
      </p:graphicFrame>
      <p:sp>
        <p:nvSpPr>
          <p:cNvPr id="7" name="TextBox 6"/>
          <p:cNvSpPr txBox="1"/>
          <p:nvPr/>
        </p:nvSpPr>
        <p:spPr>
          <a:xfrm>
            <a:off x="2844802" y="6226628"/>
            <a:ext cx="6662056" cy="384721"/>
          </a:xfrm>
          <a:prstGeom prst="rect">
            <a:avLst/>
          </a:prstGeom>
          <a:noFill/>
        </p:spPr>
        <p:txBody>
          <a:bodyPr wrap="square" rtlCol="0">
            <a:spAutoFit/>
          </a:bodyPr>
          <a:lstStyle/>
          <a:p>
            <a:r>
              <a:rPr lang="en-US" altLang="zh-CN" b="1" dirty="0" smtClean="0">
                <a:latin typeface="Times New Roman" pitchFamily="18" charset="0"/>
                <a:cs typeface="Times New Roman" pitchFamily="18" charset="0"/>
              </a:rPr>
              <a:t>Table 1</a:t>
            </a:r>
            <a:r>
              <a:rPr lang="en-US" altLang="zh-CN" dirty="0" smtClean="0">
                <a:latin typeface="Times New Roman" pitchFamily="18" charset="0"/>
                <a:cs typeface="Times New Roman" pitchFamily="18" charset="0"/>
              </a:rPr>
              <a:t>: The components of CET-4 test from 1987-1995 </a:t>
            </a:r>
            <a:endParaRPr lang="zh-CN" altLang="en-US" dirty="0">
              <a:latin typeface="Times New Roman" pitchFamily="18" charset="0"/>
              <a:cs typeface="Times New Roman" pitchFamily="18" charset="0"/>
            </a:endParaRPr>
          </a:p>
        </p:txBody>
      </p:sp>
      <p:sp>
        <p:nvSpPr>
          <p:cNvPr id="9" name="动作按钮: 前进或下一项 8">
            <a:hlinkClick r:id="rId2" action="ppaction://hlinksldjump" highlightClick="1"/>
          </p:cNvPr>
          <p:cNvSpPr/>
          <p:nvPr/>
        </p:nvSpPr>
        <p:spPr>
          <a:xfrm>
            <a:off x="11466286" y="6444343"/>
            <a:ext cx="420914" cy="217714"/>
          </a:xfrm>
          <a:prstGeom prst="actionButtonForwardNext">
            <a:avLst/>
          </a:prstGeom>
          <a:solidFill>
            <a:schemeClr val="tx2">
              <a:lumMod val="20000"/>
              <a:lumOff val="80000"/>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603244" y="295971"/>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pic>
        <p:nvPicPr>
          <p:cNvPr id="13" name="图片 12" descr="zs.png"/>
          <p:cNvPicPr>
            <a:picLocks noChangeAspect="1"/>
          </p:cNvPicPr>
          <p:nvPr/>
        </p:nvPicPr>
        <p:blipFill>
          <a:blip r:embed="rId2" cstate="print"/>
          <a:stretch>
            <a:fillRect/>
          </a:stretch>
        </p:blipFill>
        <p:spPr>
          <a:xfrm>
            <a:off x="2794494" y="1461261"/>
            <a:ext cx="5638306" cy="4101413"/>
          </a:xfrm>
          <a:prstGeom prst="rect">
            <a:avLst/>
          </a:prstGeom>
        </p:spPr>
      </p:pic>
      <p:sp>
        <p:nvSpPr>
          <p:cNvPr id="14" name="TextBox 13"/>
          <p:cNvSpPr txBox="1"/>
          <p:nvPr/>
        </p:nvSpPr>
        <p:spPr>
          <a:xfrm>
            <a:off x="3135083" y="5791200"/>
            <a:ext cx="4978401" cy="461665"/>
          </a:xfrm>
          <a:prstGeom prst="rect">
            <a:avLst/>
          </a:prstGeom>
          <a:noFill/>
        </p:spPr>
        <p:txBody>
          <a:bodyPr wrap="square" rtlCol="0">
            <a:spAutoFit/>
          </a:bodyPr>
          <a:lstStyle/>
          <a:p>
            <a:r>
              <a:rPr lang="en-US" altLang="zh-CN" sz="2400" dirty="0" smtClean="0">
                <a:latin typeface="Times New Roman" pitchFamily="18" charset="0"/>
                <a:cs typeface="Times New Roman" pitchFamily="18" charset="0"/>
              </a:rPr>
              <a:t>A sample of the </a:t>
            </a:r>
            <a:r>
              <a:rPr lang="en-US" altLang="zh-CN" sz="2400" dirty="0" smtClean="0">
                <a:latin typeface="Times New Roman" pitchFamily="18" charset="0"/>
                <a:cs typeface="Times New Roman" pitchFamily="18" charset="0"/>
              </a:rPr>
              <a:t>Certificate </a:t>
            </a:r>
            <a:r>
              <a:rPr lang="en-US" altLang="zh-CN" sz="2400" dirty="0" smtClean="0">
                <a:latin typeface="Times New Roman" pitchFamily="18" charset="0"/>
                <a:cs typeface="Times New Roman" pitchFamily="18" charset="0"/>
              </a:rPr>
              <a:t>of CET-4</a:t>
            </a:r>
            <a:endParaRPr lang="zh-CN" alt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516157" y="281457"/>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5" name="TextBox 4"/>
          <p:cNvSpPr txBox="1"/>
          <p:nvPr/>
        </p:nvSpPr>
        <p:spPr>
          <a:xfrm>
            <a:off x="870858" y="1872021"/>
            <a:ext cx="10711542" cy="4729500"/>
          </a:xfrm>
          <a:prstGeom prst="rect">
            <a:avLst/>
          </a:prstGeom>
          <a:noFill/>
        </p:spPr>
        <p:txBody>
          <a:bodyPr wrap="square" rtlCol="0">
            <a:spAutoFit/>
          </a:bodyPr>
          <a:lstStyle/>
          <a:p>
            <a:pPr algn="just">
              <a:lnSpc>
                <a:spcPts val="3800"/>
              </a:lnSpc>
            </a:pPr>
            <a:r>
              <a:rPr lang="en-US" altLang="zh-CN" sz="2400" dirty="0" smtClean="0">
                <a:latin typeface="Times New Roman" pitchFamily="18" charset="0"/>
                <a:cs typeface="Times New Roman" pitchFamily="18" charset="0"/>
              </a:rPr>
              <a:t>     In 1996, the Higher Education Department of the Chinese Ministry of Education released a notice entitled “About the pilot reform of college English teaching in eight universities ”(</a:t>
            </a:r>
            <a:r>
              <a:rPr lang="en-US" altLang="zh-CN" sz="2400" i="1" dirty="0" err="1" smtClean="0">
                <a:latin typeface="Times New Roman" pitchFamily="18" charset="0"/>
                <a:cs typeface="Times New Roman" pitchFamily="18" charset="0"/>
              </a:rPr>
              <a:t>Guān</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Yú</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Bā</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Suǒ</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Gāo</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Xiào</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Jìn</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Xíng</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Dà</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Xué</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Yīng</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Yǔ</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Jiào</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Xué</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Shì</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Diǎn</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Gǎi</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Gé</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Dē</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Tōng</a:t>
            </a:r>
            <a:r>
              <a:rPr lang="en-US" altLang="zh-CN" sz="2400" i="1" dirty="0" smtClean="0">
                <a:latin typeface="Times New Roman" pitchFamily="18" charset="0"/>
                <a:cs typeface="Times New Roman" pitchFamily="18" charset="0"/>
              </a:rPr>
              <a:t> </a:t>
            </a:r>
            <a:r>
              <a:rPr lang="en-US" altLang="zh-CN" sz="2400" i="1" dirty="0" err="1" smtClean="0">
                <a:latin typeface="Times New Roman" pitchFamily="18" charset="0"/>
                <a:cs typeface="Times New Roman" pitchFamily="18" charset="0"/>
              </a:rPr>
              <a:t>Zhī</a:t>
            </a:r>
            <a:r>
              <a:rPr lang="en-US" altLang="zh-CN" sz="2400" i="1" dirty="0" smtClean="0">
                <a:latin typeface="Times New Roman" pitchFamily="18" charset="0"/>
                <a:cs typeface="Times New Roman" pitchFamily="18" charset="0"/>
              </a:rPr>
              <a:t> </a:t>
            </a:r>
            <a:r>
              <a:rPr lang="en-US" altLang="zh-CN" sz="2400" dirty="0" smtClean="0">
                <a:latin typeface="Times New Roman" pitchFamily="18" charset="0"/>
                <a:cs typeface="Times New Roman" pitchFamily="18" charset="0"/>
              </a:rPr>
              <a:t>in Chinese), aiming to encourage the reform of teaching objective, approach, content and the assessment method. Influenced by this notice, CET-4 began to add new exam patterns into the test in order to improve its validity. Compared with the old form, the new form can better measure the English proficiency of test takers to some degree by increasing the proportion of  subjective items.</a:t>
            </a:r>
          </a:p>
          <a:p>
            <a:endParaRPr lang="en-US" altLang="zh-CN" sz="2400" dirty="0" smtClean="0">
              <a:latin typeface="Times New Roman" pitchFamily="18" charset="0"/>
              <a:cs typeface="Times New Roman" pitchFamily="18" charset="0"/>
            </a:endParaRPr>
          </a:p>
          <a:p>
            <a:endParaRPr lang="zh-CN" altLang="en-US" sz="2400" dirty="0">
              <a:latin typeface="Times New Roman" pitchFamily="18" charset="0"/>
              <a:cs typeface="Times New Roman" pitchFamily="18" charset="0"/>
            </a:endParaRPr>
          </a:p>
        </p:txBody>
      </p:sp>
      <p:sp>
        <p:nvSpPr>
          <p:cNvPr id="6" name="圆角矩形 5"/>
          <p:cNvSpPr/>
          <p:nvPr/>
        </p:nvSpPr>
        <p:spPr>
          <a:xfrm rot="10800000" flipV="1">
            <a:off x="709820" y="1364064"/>
            <a:ext cx="272237" cy="276076"/>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p>
        </p:txBody>
      </p:sp>
      <p:cxnSp>
        <p:nvCxnSpPr>
          <p:cNvPr id="7" name="直接连接符 6"/>
          <p:cNvCxnSpPr/>
          <p:nvPr/>
        </p:nvCxnSpPr>
        <p:spPr>
          <a:xfrm flipV="1">
            <a:off x="1175657" y="1727200"/>
            <a:ext cx="6226629" cy="14514"/>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46628" y="1175657"/>
            <a:ext cx="6778171" cy="523220"/>
          </a:xfrm>
          <a:prstGeom prst="rect">
            <a:avLst/>
          </a:prstGeom>
          <a:noFill/>
        </p:spPr>
        <p:txBody>
          <a:bodyPr wrap="square" rtlCol="0">
            <a:spAutoFit/>
          </a:bodyPr>
          <a:lstStyle/>
          <a:p>
            <a:r>
              <a:rPr lang="en-US" altLang="zh-CN" sz="2800" b="1" dirty="0" smtClean="0">
                <a:latin typeface="Times New Roman" pitchFamily="18" charset="0"/>
                <a:cs typeface="Times New Roman" pitchFamily="18" charset="0"/>
              </a:rPr>
              <a:t>Stage 2</a:t>
            </a:r>
            <a:r>
              <a:rPr lang="en-US" altLang="zh-CN" sz="2800" dirty="0" smtClean="0">
                <a:latin typeface="Times New Roman" pitchFamily="18" charset="0"/>
                <a:cs typeface="Times New Roman" pitchFamily="18" charset="0"/>
              </a:rPr>
              <a:t>: January, 1996---June,1999</a:t>
            </a: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530670" y="266942"/>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graphicFrame>
        <p:nvGraphicFramePr>
          <p:cNvPr id="5" name="表格 4"/>
          <p:cNvGraphicFramePr>
            <a:graphicFrameLocks noGrp="1"/>
          </p:cNvGraphicFramePr>
          <p:nvPr/>
        </p:nvGraphicFramePr>
        <p:xfrm>
          <a:off x="841831" y="1132114"/>
          <a:ext cx="10798626" cy="5146766"/>
        </p:xfrm>
        <a:graphic>
          <a:graphicData uri="http://schemas.openxmlformats.org/drawingml/2006/table">
            <a:tbl>
              <a:tblPr firstRow="1" bandRow="1">
                <a:tableStyleId>{5C22544A-7EE6-4342-B048-85BDC9FD1C3A}</a:tableStyleId>
              </a:tblPr>
              <a:tblGrid>
                <a:gridCol w="1806159"/>
                <a:gridCol w="2770581"/>
                <a:gridCol w="3420629"/>
                <a:gridCol w="1582057"/>
                <a:gridCol w="1219200"/>
              </a:tblGrid>
              <a:tr h="563390">
                <a:tc>
                  <a:txBody>
                    <a:bodyPr/>
                    <a:lstStyle/>
                    <a:p>
                      <a:r>
                        <a:rPr lang="en-US" altLang="zh-CN" sz="2000" dirty="0" smtClean="0"/>
                        <a:t>Section</a:t>
                      </a:r>
                      <a:endParaRPr lang="zh-CN" altLang="en-US" sz="2000" dirty="0"/>
                    </a:p>
                  </a:txBody>
                  <a:tcPr anchor="ctr" anchorCtr="1"/>
                </a:tc>
                <a:tc>
                  <a:txBody>
                    <a:bodyPr/>
                    <a:lstStyle/>
                    <a:p>
                      <a:r>
                        <a:rPr lang="en-US" altLang="zh-CN" sz="2000" dirty="0" smtClean="0"/>
                        <a:t>Content</a:t>
                      </a:r>
                      <a:endParaRPr lang="zh-CN" altLang="en-US" sz="2000" dirty="0"/>
                    </a:p>
                  </a:txBody>
                  <a:tcPr anchor="ctr" anchorCtr="1"/>
                </a:tc>
                <a:tc>
                  <a:txBody>
                    <a:bodyPr/>
                    <a:lstStyle/>
                    <a:p>
                      <a:r>
                        <a:rPr lang="en-US" altLang="zh-CN" sz="2000" dirty="0" smtClean="0"/>
                        <a:t>Item format</a:t>
                      </a:r>
                      <a:endParaRPr lang="zh-CN" altLang="en-US" sz="2000" dirty="0"/>
                    </a:p>
                  </a:txBody>
                  <a:tcPr anchor="ctr" anchorCtr="1"/>
                </a:tc>
                <a:tc>
                  <a:txBody>
                    <a:bodyPr/>
                    <a:lstStyle/>
                    <a:p>
                      <a:r>
                        <a:rPr lang="en-US" altLang="zh-CN" sz="2000" dirty="0" smtClean="0"/>
                        <a:t>Time </a:t>
                      </a:r>
                      <a:endParaRPr lang="zh-CN" altLang="en-US" sz="2000" dirty="0"/>
                    </a:p>
                  </a:txBody>
                  <a:tcPr anchor="ctr" anchorCtr="1"/>
                </a:tc>
                <a:tc>
                  <a:txBody>
                    <a:bodyPr/>
                    <a:lstStyle/>
                    <a:p>
                      <a:r>
                        <a:rPr lang="en-US" altLang="zh-CN" sz="2000" dirty="0" smtClean="0"/>
                        <a:t>Score weight</a:t>
                      </a:r>
                      <a:endParaRPr lang="zh-CN" altLang="en-US" sz="2000" dirty="0"/>
                    </a:p>
                  </a:txBody>
                  <a:tcPr anchor="ctr" anchorCtr="1"/>
                </a:tc>
              </a:tr>
              <a:tr h="390865">
                <a:tc rowSpan="2">
                  <a:txBody>
                    <a:bodyPr/>
                    <a:lstStyle/>
                    <a:p>
                      <a:r>
                        <a:rPr lang="en-US" altLang="zh-CN" sz="2000" dirty="0" smtClean="0">
                          <a:latin typeface="Times New Roman" pitchFamily="18" charset="0"/>
                          <a:cs typeface="Times New Roman" pitchFamily="18" charset="0"/>
                        </a:rPr>
                        <a:t>Listening Comprehension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Short Conversation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Multiple-choice</a:t>
                      </a:r>
                      <a:endParaRPr lang="zh-CN" altLang="en-US" sz="2000" dirty="0">
                        <a:latin typeface="Times New Roman" pitchFamily="18" charset="0"/>
                        <a:cs typeface="Times New Roman" pitchFamily="18" charset="0"/>
                      </a:endParaRPr>
                    </a:p>
                  </a:txBody>
                  <a:tcPr anchor="ctr"/>
                </a:tc>
                <a:tc rowSpan="2">
                  <a:txBody>
                    <a:bodyPr/>
                    <a:lstStyle/>
                    <a:p>
                      <a:r>
                        <a:rPr lang="en-US" altLang="zh-CN" sz="2000" dirty="0" smtClean="0">
                          <a:latin typeface="Times New Roman" pitchFamily="18" charset="0"/>
                          <a:cs typeface="Times New Roman" pitchFamily="18" charset="0"/>
                        </a:rPr>
                        <a:t>20</a:t>
                      </a:r>
                      <a:r>
                        <a:rPr lang="en-US" altLang="zh-CN" sz="2000" baseline="0" dirty="0" smtClean="0">
                          <a:latin typeface="Times New Roman" pitchFamily="18" charset="0"/>
                          <a:cs typeface="Times New Roman" pitchFamily="18" charset="0"/>
                        </a:rPr>
                        <a:t> </a:t>
                      </a:r>
                      <a:r>
                        <a:rPr lang="en-US" altLang="zh-CN" sz="2000" dirty="0" smtClean="0">
                          <a:latin typeface="Times New Roman" pitchFamily="18" charset="0"/>
                          <a:cs typeface="Times New Roman" pitchFamily="18" charset="0"/>
                        </a:rPr>
                        <a:t>minutes</a:t>
                      </a:r>
                      <a:endParaRPr lang="zh-CN" altLang="en-US" sz="2000" dirty="0">
                        <a:latin typeface="Times New Roman" pitchFamily="18" charset="0"/>
                        <a:cs typeface="Times New Roman" pitchFamily="18" charset="0"/>
                      </a:endParaRPr>
                    </a:p>
                  </a:txBody>
                  <a:tcPr anchor="ctr" anchorCtr="1"/>
                </a:tc>
                <a:tc rowSpan="2">
                  <a:txBody>
                    <a:bodyPr/>
                    <a:lstStyle/>
                    <a:p>
                      <a:r>
                        <a:rPr lang="en-US" altLang="zh-CN" dirty="0" smtClean="0">
                          <a:latin typeface="Times New Roman" pitchFamily="18" charset="0"/>
                          <a:cs typeface="Times New Roman" pitchFamily="18" charset="0"/>
                        </a:rPr>
                        <a:t>20%</a:t>
                      </a:r>
                      <a:endParaRPr lang="zh-CN" altLang="en-US" dirty="0">
                        <a:latin typeface="Times New Roman" pitchFamily="18" charset="0"/>
                        <a:cs typeface="Times New Roman" pitchFamily="18" charset="0"/>
                      </a:endParaRPr>
                    </a:p>
                  </a:txBody>
                  <a:tcPr anchor="ctr"/>
                </a:tc>
              </a:tr>
              <a:tr h="691530">
                <a:tc v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Short  Passage </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 compound</a:t>
                      </a:r>
                      <a:r>
                        <a:rPr lang="en-US" altLang="zh-CN" sz="2000" baseline="0" dirty="0" smtClean="0">
                          <a:latin typeface="Times New Roman" pitchFamily="18" charset="0"/>
                          <a:cs typeface="Times New Roman" pitchFamily="18" charset="0"/>
                        </a:rPr>
                        <a:t> dictation</a:t>
                      </a:r>
                      <a:endParaRPr lang="zh-CN" altLang="en-US" sz="2000" dirty="0" smtClean="0">
                        <a:latin typeface="Times New Roman" pitchFamily="18" charset="0"/>
                        <a:cs typeface="Times New Roman" pitchFamily="18" charset="0"/>
                      </a:endParaRPr>
                    </a:p>
                  </a:txBody>
                  <a:tcPr anchor="ctr"/>
                </a:tc>
                <a:tc vMerge="1">
                  <a:txBody>
                    <a:bodyPr/>
                    <a:lstStyle/>
                    <a:p>
                      <a:endParaRPr lang="zh-CN" altLang="en-US"/>
                    </a:p>
                  </a:txBody>
                  <a:tcPr/>
                </a:tc>
                <a:tc vMerge="1">
                  <a:txBody>
                    <a:bodyPr/>
                    <a:lstStyle/>
                    <a:p>
                      <a:endParaRPr lang="zh-CN" altLang="en-US"/>
                    </a:p>
                  </a:txBody>
                  <a:tcPr/>
                </a:tc>
              </a:tr>
              <a:tr h="552995">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Reading comprehension</a:t>
                      </a:r>
                      <a:endParaRPr lang="zh-CN" altLang="en-US" sz="2000" dirty="0" smtClean="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Passage</a:t>
                      </a:r>
                      <a:endParaRPr lang="zh-CN" altLang="en-US" sz="2000" dirty="0" smtClean="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p>
                      <a:pPr algn="l"/>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35</a:t>
                      </a:r>
                      <a:r>
                        <a:rPr lang="en-US" altLang="zh-CN" sz="2000" baseline="0" dirty="0" smtClean="0">
                          <a:latin typeface="Times New Roman" pitchFamily="18" charset="0"/>
                          <a:cs typeface="Times New Roman" pitchFamily="18" charset="0"/>
                        </a:rPr>
                        <a:t> </a:t>
                      </a:r>
                      <a:r>
                        <a:rPr lang="en-US" altLang="zh-CN" sz="2000" dirty="0" smtClean="0">
                          <a:latin typeface="Times New Roman" pitchFamily="18" charset="0"/>
                          <a:cs typeface="Times New Roman" pitchFamily="18" charset="0"/>
                        </a:rPr>
                        <a:t>minutes</a:t>
                      </a:r>
                      <a:endParaRPr lang="zh-CN" altLang="en-US" sz="2000" dirty="0" smtClean="0">
                        <a:latin typeface="Times New Roman" pitchFamily="18" charset="0"/>
                        <a:cs typeface="Times New Roman" pitchFamily="18" charset="0"/>
                      </a:endParaRPr>
                    </a:p>
                    <a:p>
                      <a:pPr algn="l"/>
                      <a:endParaRPr lang="zh-CN" altLang="en-US" sz="2000" dirty="0">
                        <a:latin typeface="Times New Roman" pitchFamily="18" charset="0"/>
                        <a:cs typeface="Times New Roman" pitchFamily="18" charset="0"/>
                      </a:endParaRPr>
                    </a:p>
                  </a:txBody>
                  <a:tcPr anchor="ctr"/>
                </a:tc>
                <a:tc>
                  <a:txBody>
                    <a:bodyPr/>
                    <a:lstStyle/>
                    <a:p>
                      <a:r>
                        <a:rPr lang="en-US" altLang="zh-CN" dirty="0" smtClean="0">
                          <a:latin typeface="Times New Roman" pitchFamily="18" charset="0"/>
                          <a:cs typeface="Times New Roman" pitchFamily="18" charset="0"/>
                        </a:rPr>
                        <a:t>40%</a:t>
                      </a:r>
                      <a:endParaRPr lang="zh-CN" altLang="en-US" dirty="0">
                        <a:latin typeface="Times New Roman" pitchFamily="18" charset="0"/>
                        <a:cs typeface="Times New Roman" pitchFamily="18" charset="0"/>
                      </a:endParaRPr>
                    </a:p>
                  </a:txBody>
                  <a:tcPr anchor="ctr"/>
                </a:tc>
              </a:tr>
              <a:tr h="693783">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Vocabulary and structure</a:t>
                      </a:r>
                      <a:endParaRPr lang="zh-CN" altLang="en-US" sz="2000" dirty="0" smtClean="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Vocabulary</a:t>
                      </a:r>
                      <a:r>
                        <a:rPr lang="en-US" altLang="zh-CN" sz="2000" baseline="0" dirty="0" smtClean="0">
                          <a:latin typeface="Times New Roman" pitchFamily="18" charset="0"/>
                          <a:cs typeface="Times New Roman" pitchFamily="18" charset="0"/>
                        </a:rPr>
                        <a:t> &amp; Grammar</a:t>
                      </a:r>
                      <a:endParaRPr lang="zh-CN" altLang="en-US" sz="2000" dirty="0" smtClean="0">
                        <a:latin typeface="Times New Roman" pitchFamily="18" charset="0"/>
                        <a:cs typeface="Times New Roman" pitchFamily="18" charset="0"/>
                      </a:endParaRPr>
                    </a:p>
                    <a:p>
                      <a:pPr marL="0" marR="0" indent="0" algn="l" defTabSz="914354" rtl="0" eaLnBrk="1" fontAlgn="auto" latinLnBrk="0" hangingPunct="1">
                        <a:lnSpc>
                          <a:spcPct val="100000"/>
                        </a:lnSpc>
                        <a:spcBef>
                          <a:spcPts val="0"/>
                        </a:spcBef>
                        <a:spcAft>
                          <a:spcPts val="0"/>
                        </a:spcAft>
                        <a:buClrTx/>
                        <a:buSzTx/>
                        <a:buFontTx/>
                        <a:buNone/>
                        <a:tabLst/>
                        <a:defRPr/>
                      </a:pPr>
                      <a:endParaRPr lang="zh-CN" altLang="en-US" sz="2000" dirty="0" smtClean="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p>
                  </a:txBody>
                  <a:tcPr anchor="ctr"/>
                </a:tc>
                <a:tc>
                  <a:txBody>
                    <a:bodyPr/>
                    <a:lstStyle/>
                    <a:p>
                      <a:r>
                        <a:rPr lang="en-US" altLang="zh-CN" sz="2000" dirty="0" smtClean="0">
                          <a:latin typeface="Times New Roman" pitchFamily="18" charset="0"/>
                          <a:cs typeface="Times New Roman" pitchFamily="18" charset="0"/>
                        </a:rPr>
                        <a:t>20 minutes</a:t>
                      </a:r>
                      <a:endParaRPr lang="zh-CN" altLang="en-US" sz="2000" dirty="0">
                        <a:latin typeface="Times New Roman" pitchFamily="18" charset="0"/>
                        <a:cs typeface="Times New Roman" pitchFamily="18" charset="0"/>
                      </a:endParaRPr>
                    </a:p>
                  </a:txBody>
                  <a:tcPr anchor="ctr"/>
                </a:tc>
                <a:tc>
                  <a:txBody>
                    <a:bodyPr/>
                    <a:lstStyle/>
                    <a:p>
                      <a:r>
                        <a:rPr lang="en-US" altLang="zh-CN" dirty="0" smtClean="0">
                          <a:latin typeface="Times New Roman" pitchFamily="18" charset="0"/>
                          <a:cs typeface="Times New Roman" pitchFamily="18" charset="0"/>
                        </a:rPr>
                        <a:t>15%</a:t>
                      </a:r>
                      <a:endParaRPr lang="zh-CN" altLang="en-US" dirty="0">
                        <a:latin typeface="Times New Roman" pitchFamily="18" charset="0"/>
                        <a:cs typeface="Times New Roman" pitchFamily="18" charset="0"/>
                      </a:endParaRPr>
                    </a:p>
                  </a:txBody>
                  <a:tcPr anchor="ctr"/>
                </a:tc>
              </a:tr>
              <a:tr h="1153886">
                <a:tc>
                  <a:txBody>
                    <a:bodyPr/>
                    <a:lstStyle/>
                    <a:p>
                      <a:r>
                        <a:rPr lang="en-US" altLang="zh-CN" sz="2000" dirty="0" smtClean="0">
                          <a:latin typeface="Times New Roman" pitchFamily="18" charset="0"/>
                          <a:cs typeface="Times New Roman" pitchFamily="18" charset="0"/>
                        </a:rPr>
                        <a:t>Translation /</a:t>
                      </a:r>
                    </a:p>
                    <a:p>
                      <a:r>
                        <a:rPr lang="en-US" altLang="zh-CN" sz="2000" dirty="0" smtClean="0">
                          <a:latin typeface="Times New Roman" pitchFamily="18" charset="0"/>
                          <a:cs typeface="Times New Roman" pitchFamily="18" charset="0"/>
                        </a:rPr>
                        <a:t>short answer questions/cloze</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Sentence translation/</a:t>
                      </a:r>
                    </a:p>
                    <a:p>
                      <a:r>
                        <a:rPr lang="en-US" altLang="zh-CN" sz="2000" dirty="0" smtClean="0">
                          <a:latin typeface="Times New Roman" pitchFamily="18" charset="0"/>
                          <a:cs typeface="Times New Roman" pitchFamily="18" charset="0"/>
                        </a:rPr>
                        <a:t>passage /cloze </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English to Chinese translation/ question answer</a:t>
                      </a:r>
                      <a:r>
                        <a:rPr lang="en-US" altLang="zh-CN" sz="2000" baseline="0" dirty="0" smtClean="0">
                          <a:latin typeface="Times New Roman" pitchFamily="18" charset="0"/>
                          <a:cs typeface="Times New Roman" pitchFamily="18" charset="0"/>
                        </a:rPr>
                        <a:t> or sentence completion/multiple-choice</a:t>
                      </a:r>
                      <a:endParaRPr lang="zh-CN" altLang="en-US" sz="2000" dirty="0" smtClean="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15 minutes</a:t>
                      </a:r>
                      <a:endParaRPr lang="zh-CN" altLang="en-US" sz="2000" dirty="0">
                        <a:latin typeface="Times New Roman" pitchFamily="18" charset="0"/>
                        <a:cs typeface="Times New Roman" pitchFamily="18" charset="0"/>
                      </a:endParaRPr>
                    </a:p>
                  </a:txBody>
                  <a:tcPr anchor="ctr"/>
                </a:tc>
                <a:tc>
                  <a:txBody>
                    <a:bodyPr/>
                    <a:lstStyle/>
                    <a:p>
                      <a:endParaRPr lang="en-US" altLang="zh-CN" dirty="0" smtClean="0">
                        <a:latin typeface="Times New Roman" pitchFamily="18" charset="0"/>
                        <a:cs typeface="Times New Roman" pitchFamily="18" charset="0"/>
                      </a:endParaRPr>
                    </a:p>
                    <a:p>
                      <a:r>
                        <a:rPr lang="en-US" altLang="zh-CN" dirty="0" smtClean="0">
                          <a:latin typeface="Times New Roman" pitchFamily="18" charset="0"/>
                          <a:cs typeface="Times New Roman" pitchFamily="18" charset="0"/>
                        </a:rPr>
                        <a:t>10%</a:t>
                      </a:r>
                      <a:endParaRPr lang="zh-CN" altLang="en-US" dirty="0">
                        <a:latin typeface="Times New Roman" pitchFamily="18" charset="0"/>
                        <a:cs typeface="Times New Roman" pitchFamily="18" charset="0"/>
                      </a:endParaRPr>
                    </a:p>
                  </a:txBody>
                  <a:tcPr anchor="ctr"/>
                </a:tc>
              </a:tr>
              <a:tr h="198120">
                <a:tc>
                  <a:txBody>
                    <a:bodyPr/>
                    <a:lstStyle/>
                    <a:p>
                      <a:r>
                        <a:rPr lang="en-US" altLang="zh-CN" sz="2000" dirty="0" smtClean="0">
                          <a:latin typeface="Times New Roman" pitchFamily="18" charset="0"/>
                          <a:cs typeface="Times New Roman" pitchFamily="18" charset="0"/>
                        </a:rPr>
                        <a:t>Writing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Writing</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Passage writing</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30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15%</a:t>
                      </a:r>
                      <a:endParaRPr lang="zh-CN" altLang="en-US" sz="2000" dirty="0">
                        <a:latin typeface="Times New Roman" pitchFamily="18" charset="0"/>
                        <a:cs typeface="Times New Roman" pitchFamily="18" charset="0"/>
                      </a:endParaRPr>
                    </a:p>
                  </a:txBody>
                  <a:tcPr anchor="ctr"/>
                </a:tc>
              </a:tr>
              <a:tr h="198120">
                <a:tc gridSpan="3">
                  <a:txBody>
                    <a:bodyPr/>
                    <a:lstStyle/>
                    <a:p>
                      <a:r>
                        <a:rPr lang="en-US" altLang="zh-CN" sz="2000" dirty="0" smtClean="0">
                          <a:latin typeface="Times New Roman" pitchFamily="18" charset="0"/>
                          <a:cs typeface="Times New Roman" pitchFamily="18" charset="0"/>
                        </a:rPr>
                        <a:t>Total </a:t>
                      </a:r>
                      <a:endParaRPr lang="zh-CN" altLang="en-US" sz="2000" dirty="0">
                        <a:latin typeface="Times New Roman" pitchFamily="18" charset="0"/>
                        <a:cs typeface="Times New Roman" pitchFamily="18" charset="0"/>
                      </a:endParaRPr>
                    </a:p>
                  </a:txBody>
                  <a:tcPr anchor="ctr"/>
                </a:tc>
                <a:tc hMerge="1">
                  <a:txBody>
                    <a:bodyPr/>
                    <a:lstStyle/>
                    <a:p>
                      <a:endParaRPr lang="zh-CN" altLang="en-US" sz="2000" dirty="0">
                        <a:latin typeface="Times New Roman" pitchFamily="18" charset="0"/>
                        <a:cs typeface="Times New Roman" pitchFamily="18" charset="0"/>
                      </a:endParaRPr>
                    </a:p>
                  </a:txBody>
                  <a:tcPr anchor="ctr"/>
                </a:tc>
                <a:tc hMerge="1">
                  <a:txBody>
                    <a:bodyPr/>
                    <a:lstStyle/>
                    <a:p>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120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100%</a:t>
                      </a:r>
                      <a:endParaRPr lang="zh-CN" altLang="en-US" sz="2000" dirty="0">
                        <a:latin typeface="Times New Roman" pitchFamily="18" charset="0"/>
                        <a:cs typeface="Times New Roman" pitchFamily="18" charset="0"/>
                      </a:endParaRPr>
                    </a:p>
                  </a:txBody>
                  <a:tcPr anchor="ctr"/>
                </a:tc>
              </a:tr>
            </a:tbl>
          </a:graphicData>
        </a:graphic>
      </p:graphicFrame>
      <p:sp>
        <p:nvSpPr>
          <p:cNvPr id="8" name="椭圆 7"/>
          <p:cNvSpPr/>
          <p:nvPr/>
        </p:nvSpPr>
        <p:spPr>
          <a:xfrm>
            <a:off x="5341257" y="2104572"/>
            <a:ext cx="3381829" cy="928914"/>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567542" y="6284686"/>
            <a:ext cx="8244114" cy="754053"/>
          </a:xfrm>
          <a:prstGeom prst="rect">
            <a:avLst/>
          </a:prstGeom>
          <a:noFill/>
        </p:spPr>
        <p:txBody>
          <a:bodyPr wrap="square" rtlCol="0">
            <a:spAutoFit/>
          </a:bodyPr>
          <a:lstStyle/>
          <a:p>
            <a:r>
              <a:rPr lang="en-US" altLang="zh-CN" sz="2400" b="1" dirty="0" smtClean="0">
                <a:latin typeface="Times New Roman" pitchFamily="18" charset="0"/>
                <a:cs typeface="Times New Roman" pitchFamily="18" charset="0"/>
              </a:rPr>
              <a:t>Table 2</a:t>
            </a:r>
            <a:r>
              <a:rPr lang="en-US" altLang="zh-CN" sz="2400" dirty="0" smtClean="0">
                <a:latin typeface="Times New Roman" pitchFamily="18" charset="0"/>
                <a:cs typeface="Times New Roman" pitchFamily="18" charset="0"/>
              </a:rPr>
              <a:t>: The components of CET-4 test from 1987-1995 </a:t>
            </a:r>
            <a:endParaRPr lang="zh-CN" altLang="en-US" sz="2400" dirty="0" smtClean="0">
              <a:latin typeface="Times New Roman" pitchFamily="18" charset="0"/>
              <a:cs typeface="Times New Roman" pitchFamily="18" charset="0"/>
            </a:endParaRPr>
          </a:p>
          <a:p>
            <a:r>
              <a:rPr lang="en-US" altLang="zh-CN" dirty="0" smtClean="0"/>
              <a:t> </a:t>
            </a:r>
            <a:endParaRPr lang="zh-CN" altLang="en-US" dirty="0"/>
          </a:p>
        </p:txBody>
      </p:sp>
      <p:sp>
        <p:nvSpPr>
          <p:cNvPr id="10" name="椭圆 9"/>
          <p:cNvSpPr/>
          <p:nvPr/>
        </p:nvSpPr>
        <p:spPr>
          <a:xfrm>
            <a:off x="580570" y="4354287"/>
            <a:ext cx="2075543" cy="1161142"/>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225143" y="4165600"/>
            <a:ext cx="3672114" cy="1480458"/>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动作按钮: 前进或下一项 10">
            <a:hlinkClick r:id="rId2" action="ppaction://hlinksldjump" highlightClick="1"/>
          </p:cNvPr>
          <p:cNvSpPr/>
          <p:nvPr/>
        </p:nvSpPr>
        <p:spPr>
          <a:xfrm>
            <a:off x="11437257" y="6487885"/>
            <a:ext cx="406400" cy="145143"/>
          </a:xfrm>
          <a:prstGeom prst="actionButtonForwardNext">
            <a:avLst/>
          </a:prstGeom>
          <a:solidFill>
            <a:schemeClr val="tx2">
              <a:lumMod val="20000"/>
              <a:lumOff val="80000"/>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603244" y="295971"/>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7" name="圆角矩形 6"/>
          <p:cNvSpPr/>
          <p:nvPr/>
        </p:nvSpPr>
        <p:spPr>
          <a:xfrm rot="10800000" flipV="1">
            <a:off x="709820" y="1364064"/>
            <a:ext cx="272237" cy="276076"/>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p>
        </p:txBody>
      </p:sp>
      <p:cxnSp>
        <p:nvCxnSpPr>
          <p:cNvPr id="8" name="直接连接符 7"/>
          <p:cNvCxnSpPr/>
          <p:nvPr/>
        </p:nvCxnSpPr>
        <p:spPr>
          <a:xfrm flipV="1">
            <a:off x="1108954" y="1741714"/>
            <a:ext cx="6482017" cy="22078"/>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5029" y="1204687"/>
            <a:ext cx="7126514" cy="523220"/>
          </a:xfrm>
          <a:prstGeom prst="rect">
            <a:avLst/>
          </a:prstGeom>
          <a:noFill/>
        </p:spPr>
        <p:txBody>
          <a:bodyPr wrap="square" rtlCol="0">
            <a:spAutoFit/>
          </a:bodyPr>
          <a:lstStyle/>
          <a:p>
            <a:r>
              <a:rPr lang="en-US" altLang="zh-CN" sz="2800" b="1" dirty="0" smtClean="0">
                <a:latin typeface="Times New Roman" pitchFamily="18" charset="0"/>
                <a:cs typeface="Times New Roman" pitchFamily="18" charset="0"/>
              </a:rPr>
              <a:t>Stage 3</a:t>
            </a:r>
            <a:r>
              <a:rPr lang="en-US" altLang="zh-CN" sz="2800" dirty="0" smtClean="0">
                <a:latin typeface="Times New Roman" pitchFamily="18" charset="0"/>
                <a:cs typeface="Times New Roman" pitchFamily="18" charset="0"/>
              </a:rPr>
              <a:t>: November, 1999---June, 2005</a:t>
            </a:r>
          </a:p>
        </p:txBody>
      </p:sp>
      <p:sp>
        <p:nvSpPr>
          <p:cNvPr id="11" name="TextBox 10"/>
          <p:cNvSpPr txBox="1"/>
          <p:nvPr/>
        </p:nvSpPr>
        <p:spPr>
          <a:xfrm>
            <a:off x="624114" y="1799772"/>
            <a:ext cx="11045371" cy="5257850"/>
          </a:xfrm>
          <a:prstGeom prst="rect">
            <a:avLst/>
          </a:prstGeom>
          <a:noFill/>
        </p:spPr>
        <p:txBody>
          <a:bodyPr wrap="square" rtlCol="0">
            <a:spAutoFit/>
          </a:bodyPr>
          <a:lstStyle/>
          <a:p>
            <a:pPr algn="just">
              <a:lnSpc>
                <a:spcPts val="3800"/>
              </a:lnSpc>
            </a:pPr>
            <a:r>
              <a:rPr lang="en-US" altLang="zh-CN" sz="2400" dirty="0" smtClean="0">
                <a:latin typeface="Times New Roman" pitchFamily="18" charset="0"/>
                <a:cs typeface="Times New Roman" pitchFamily="18" charset="0"/>
              </a:rPr>
              <a:t>     In November, 1999, the National College English Test Band 4&amp;6 committee began to implement CET-Spoken English Test (CET-SET) in some cities. This represents that CET-4 has developed into a relatively perfect new stage and it can assess the college students’ listening, speaking, reading and writing comprehensively (</a:t>
            </a:r>
            <a:r>
              <a:rPr lang="en-US" altLang="zh-CN" sz="2400" dirty="0" err="1" smtClean="0">
                <a:latin typeface="Times New Roman" pitchFamily="18" charset="0"/>
                <a:cs typeface="Times New Roman" pitchFamily="18" charset="0"/>
              </a:rPr>
              <a:t>Huizhong</a:t>
            </a:r>
            <a:r>
              <a:rPr lang="en-US" altLang="zh-CN" sz="2400" dirty="0" smtClean="0">
                <a:latin typeface="Times New Roman" pitchFamily="18" charset="0"/>
                <a:cs typeface="Times New Roman" pitchFamily="18" charset="0"/>
              </a:rPr>
              <a:t> Yang, 2003). With more and more provinces involved in the oral test since then, CET-SET became more widely accepted. The number of students who participate in it is also growing every year. </a:t>
            </a:r>
          </a:p>
          <a:p>
            <a:pPr algn="just">
              <a:lnSpc>
                <a:spcPts val="3800"/>
              </a:lnSpc>
            </a:pPr>
            <a:r>
              <a:rPr lang="en-US" altLang="zh-CN" sz="2400" dirty="0" smtClean="0">
                <a:latin typeface="Times New Roman" pitchFamily="18" charset="0"/>
                <a:cs typeface="Times New Roman" pitchFamily="18" charset="0"/>
              </a:rPr>
              <a:t>    For the paper test, “parallel test” (A &amp; B paper) was adopted from January, 2005. A paper and B paper are the same except in the order of items.</a:t>
            </a:r>
          </a:p>
          <a:p>
            <a:pPr algn="just">
              <a:lnSpc>
                <a:spcPts val="3800"/>
              </a:lnSpc>
            </a:pPr>
            <a:r>
              <a:rPr lang="en-US" altLang="zh-CN" sz="2400" b="1" dirty="0" smtClean="0">
                <a:latin typeface="Times New Roman" pitchFamily="18" charset="0"/>
                <a:cs typeface="Times New Roman" pitchFamily="18" charset="0"/>
              </a:rPr>
              <a:t>    </a:t>
            </a:r>
            <a:r>
              <a:rPr lang="en-US" altLang="zh-CN" sz="2400" dirty="0" smtClean="0">
                <a:latin typeface="Times New Roman" pitchFamily="18" charset="0"/>
                <a:cs typeface="Times New Roman" pitchFamily="18" charset="0"/>
              </a:rPr>
              <a:t> </a:t>
            </a:r>
          </a:p>
          <a:p>
            <a:endParaRPr lang="zh-CN" altLang="en-US" dirty="0"/>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603244" y="295971"/>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10" name="TextBox 9"/>
          <p:cNvSpPr txBox="1"/>
          <p:nvPr/>
        </p:nvSpPr>
        <p:spPr>
          <a:xfrm>
            <a:off x="812799" y="1117601"/>
            <a:ext cx="7010401" cy="523220"/>
          </a:xfrm>
          <a:prstGeom prst="rect">
            <a:avLst/>
          </a:prstGeom>
          <a:noFill/>
        </p:spPr>
        <p:txBody>
          <a:bodyPr wrap="square" rtlCol="0">
            <a:spAutoFit/>
          </a:bodyPr>
          <a:lstStyle/>
          <a:p>
            <a:r>
              <a:rPr lang="en-US" altLang="zh-CN" sz="2800" b="1" dirty="0" smtClean="0">
                <a:latin typeface="Times New Roman" pitchFamily="18" charset="0"/>
                <a:cs typeface="Times New Roman" pitchFamily="18" charset="0"/>
              </a:rPr>
              <a:t>CET-SET </a:t>
            </a:r>
            <a:endParaRPr lang="en-US" altLang="zh-CN" sz="2800" dirty="0" smtClean="0">
              <a:latin typeface="Times New Roman" pitchFamily="18" charset="0"/>
              <a:cs typeface="Times New Roman" pitchFamily="18" charset="0"/>
            </a:endParaRPr>
          </a:p>
        </p:txBody>
      </p:sp>
      <p:sp>
        <p:nvSpPr>
          <p:cNvPr id="11" name="TextBox 10"/>
          <p:cNvSpPr txBox="1"/>
          <p:nvPr/>
        </p:nvSpPr>
        <p:spPr>
          <a:xfrm>
            <a:off x="682171" y="2574776"/>
            <a:ext cx="11045371" cy="872034"/>
          </a:xfrm>
          <a:prstGeom prst="rect">
            <a:avLst/>
          </a:prstGeom>
          <a:noFill/>
        </p:spPr>
        <p:txBody>
          <a:bodyPr wrap="square" rtlCol="0">
            <a:spAutoFit/>
          </a:bodyPr>
          <a:lstStyle/>
          <a:p>
            <a:pPr algn="just">
              <a:lnSpc>
                <a:spcPts val="3800"/>
              </a:lnSpc>
            </a:pPr>
            <a:r>
              <a:rPr lang="en-US" altLang="zh-CN" sz="2400" b="1" dirty="0" smtClean="0">
                <a:latin typeface="Times New Roman" pitchFamily="18" charset="0"/>
                <a:cs typeface="Times New Roman" pitchFamily="18" charset="0"/>
              </a:rPr>
              <a:t>    </a:t>
            </a:r>
            <a:r>
              <a:rPr lang="en-US" altLang="zh-CN" sz="2400" dirty="0" smtClean="0">
                <a:latin typeface="Times New Roman" pitchFamily="18" charset="0"/>
                <a:cs typeface="Times New Roman" pitchFamily="18" charset="0"/>
              </a:rPr>
              <a:t> </a:t>
            </a:r>
          </a:p>
          <a:p>
            <a:endParaRPr lang="zh-CN" altLang="en-US" dirty="0"/>
          </a:p>
        </p:txBody>
      </p:sp>
      <p:sp>
        <p:nvSpPr>
          <p:cNvPr id="9" name="TextBox 8"/>
          <p:cNvSpPr txBox="1"/>
          <p:nvPr/>
        </p:nvSpPr>
        <p:spPr>
          <a:xfrm>
            <a:off x="928914" y="1567542"/>
            <a:ext cx="9724571" cy="1554272"/>
          </a:xfrm>
          <a:prstGeom prst="rect">
            <a:avLst/>
          </a:prstGeom>
          <a:noFill/>
        </p:spPr>
        <p:txBody>
          <a:bodyPr wrap="square" rtlCol="0">
            <a:spAutoFit/>
          </a:bodyPr>
          <a:lstStyle/>
          <a:p>
            <a:pPr>
              <a:lnSpc>
                <a:spcPts val="3800"/>
              </a:lnSpc>
              <a:buFont typeface="Wingdings" pitchFamily="2" charset="2"/>
              <a:buChar char="Ø"/>
            </a:pPr>
            <a:r>
              <a:rPr lang="en-US" altLang="zh-CN" sz="2400" dirty="0" smtClean="0">
                <a:latin typeface="Times New Roman" pitchFamily="18" charset="0"/>
                <a:cs typeface="Times New Roman" pitchFamily="18" charset="0"/>
              </a:rPr>
              <a:t> Qualification:  examinees whose score is higher than </a:t>
            </a:r>
            <a:r>
              <a:rPr lang="en-US" altLang="zh-CN" sz="2400" u="sng" dirty="0" smtClean="0">
                <a:latin typeface="Times New Roman" pitchFamily="18" charset="0"/>
                <a:cs typeface="Times New Roman" pitchFamily="18" charset="0"/>
              </a:rPr>
              <a:t>80</a:t>
            </a:r>
            <a:r>
              <a:rPr lang="en-US" altLang="zh-CN" sz="2400" dirty="0" smtClean="0">
                <a:latin typeface="Times New Roman" pitchFamily="18" charset="0"/>
                <a:cs typeface="Times New Roman" pitchFamily="18" charset="0"/>
              </a:rPr>
              <a:t> in paper test</a:t>
            </a:r>
          </a:p>
          <a:p>
            <a:pPr>
              <a:lnSpc>
                <a:spcPts val="3800"/>
              </a:lnSpc>
              <a:buFont typeface="Wingdings" pitchFamily="2" charset="2"/>
              <a:buChar char="Ø"/>
            </a:pPr>
            <a:r>
              <a:rPr lang="en-US" altLang="zh-CN" sz="2400" dirty="0" smtClean="0">
                <a:latin typeface="Times New Roman" pitchFamily="18" charset="0"/>
                <a:cs typeface="Times New Roman" pitchFamily="18" charset="0"/>
              </a:rPr>
              <a:t> Form : face to face (two examiners vs. three or four examinees)     </a:t>
            </a:r>
          </a:p>
          <a:p>
            <a:pPr>
              <a:lnSpc>
                <a:spcPts val="3800"/>
              </a:lnSpc>
              <a:buFont typeface="Wingdings" pitchFamily="2" charset="2"/>
              <a:buChar char="Ø"/>
            </a:pPr>
            <a:r>
              <a:rPr lang="en-US" altLang="zh-CN" sz="2400" dirty="0" smtClean="0">
                <a:latin typeface="Times New Roman" pitchFamily="18" charset="0"/>
                <a:cs typeface="Times New Roman" pitchFamily="18" charset="0"/>
              </a:rPr>
              <a:t>Frequency &amp; time: twice a year, i.e. May and December respectively     </a:t>
            </a:r>
          </a:p>
        </p:txBody>
      </p:sp>
      <p:graphicFrame>
        <p:nvGraphicFramePr>
          <p:cNvPr id="12" name="表格 11"/>
          <p:cNvGraphicFramePr>
            <a:graphicFrameLocks noGrp="1"/>
          </p:cNvGraphicFramePr>
          <p:nvPr/>
        </p:nvGraphicFramePr>
        <p:xfrm>
          <a:off x="551541" y="3091259"/>
          <a:ext cx="11001830" cy="3164398"/>
        </p:xfrm>
        <a:graphic>
          <a:graphicData uri="http://schemas.openxmlformats.org/drawingml/2006/table">
            <a:tbl>
              <a:tblPr firstRow="1" bandRow="1">
                <a:tableStyleId>{5C22544A-7EE6-4342-B048-85BDC9FD1C3A}</a:tableStyleId>
              </a:tblPr>
              <a:tblGrid>
                <a:gridCol w="1031262"/>
                <a:gridCol w="2520858"/>
                <a:gridCol w="4869840"/>
                <a:gridCol w="1389337"/>
                <a:gridCol w="1190533"/>
              </a:tblGrid>
              <a:tr h="447182">
                <a:tc>
                  <a:txBody>
                    <a:bodyPr/>
                    <a:lstStyle/>
                    <a:p>
                      <a:r>
                        <a:rPr lang="en-US" altLang="zh-CN" sz="2000" dirty="0" smtClean="0">
                          <a:latin typeface="Times New Roman" pitchFamily="18" charset="0"/>
                          <a:cs typeface="Times New Roman" pitchFamily="18" charset="0"/>
                        </a:rPr>
                        <a:t>Section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Format</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Process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Time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Score </a:t>
                      </a:r>
                      <a:endParaRPr lang="zh-CN" altLang="en-US" sz="2000" dirty="0">
                        <a:latin typeface="Times New Roman" pitchFamily="18" charset="0"/>
                        <a:cs typeface="Times New Roman" pitchFamily="18" charset="0"/>
                      </a:endParaRPr>
                    </a:p>
                  </a:txBody>
                  <a:tcPr anchor="ctr"/>
                </a:tc>
              </a:tr>
              <a:tr h="692506">
                <a:tc>
                  <a:txBody>
                    <a:bodyPr/>
                    <a:lstStyle/>
                    <a:p>
                      <a:r>
                        <a:rPr lang="en-US" altLang="zh-CN" sz="2000" dirty="0" smtClean="0">
                          <a:latin typeface="Times New Roman" pitchFamily="18" charset="0"/>
                          <a:cs typeface="Times New Roman" pitchFamily="18" charset="0"/>
                        </a:rPr>
                        <a:t>Part 1</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Question &amp; answer</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Self-introduction or answering the question asked</a:t>
                      </a:r>
                      <a:r>
                        <a:rPr lang="en-US" altLang="zh-CN" sz="2000" baseline="0" dirty="0" smtClean="0">
                          <a:latin typeface="Times New Roman" pitchFamily="18" charset="0"/>
                          <a:cs typeface="Times New Roman" pitchFamily="18" charset="0"/>
                        </a:rPr>
                        <a:t> by the examiners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5 minutes</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5 points</a:t>
                      </a:r>
                      <a:endParaRPr lang="zh-CN" altLang="en-US" sz="2000" dirty="0" smtClean="0">
                        <a:latin typeface="Times New Roman" pitchFamily="18" charset="0"/>
                        <a:cs typeface="Times New Roman" pitchFamily="18" charset="0"/>
                      </a:endParaRPr>
                    </a:p>
                    <a:p>
                      <a:endParaRPr lang="zh-CN" altLang="en-US" sz="2000" dirty="0">
                        <a:latin typeface="Times New Roman" pitchFamily="18" charset="0"/>
                        <a:cs typeface="Times New Roman" pitchFamily="18" charset="0"/>
                      </a:endParaRPr>
                    </a:p>
                  </a:txBody>
                  <a:tcPr anchor="ctr"/>
                </a:tc>
              </a:tr>
              <a:tr h="993596">
                <a:tc>
                  <a:txBody>
                    <a:bodyPr/>
                    <a:lstStyle/>
                    <a:p>
                      <a:r>
                        <a:rPr lang="en-US" altLang="zh-CN" sz="2000" dirty="0" smtClean="0">
                          <a:latin typeface="Times New Roman" pitchFamily="18" charset="0"/>
                          <a:cs typeface="Times New Roman" pitchFamily="18" charset="0"/>
                        </a:rPr>
                        <a:t>Part 2</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Individual presentation &amp;</a:t>
                      </a:r>
                      <a:r>
                        <a:rPr lang="en-US" altLang="zh-CN" sz="2000" baseline="0" dirty="0" smtClean="0">
                          <a:latin typeface="Times New Roman" pitchFamily="18" charset="0"/>
                          <a:cs typeface="Times New Roman" pitchFamily="18" charset="0"/>
                        </a:rPr>
                        <a:t> group discussion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Make a brief presentation</a:t>
                      </a:r>
                      <a:r>
                        <a:rPr lang="en-US" altLang="zh-CN" sz="2000" baseline="0" dirty="0" smtClean="0">
                          <a:latin typeface="Times New Roman" pitchFamily="18" charset="0"/>
                          <a:cs typeface="Times New Roman" pitchFamily="18" charset="0"/>
                        </a:rPr>
                        <a:t> based on the given instruction;</a:t>
                      </a:r>
                    </a:p>
                    <a:p>
                      <a:r>
                        <a:rPr lang="en-US" altLang="zh-CN" sz="2000" baseline="0" dirty="0" smtClean="0">
                          <a:latin typeface="Times New Roman" pitchFamily="18" charset="0"/>
                          <a:cs typeface="Times New Roman" pitchFamily="18" charset="0"/>
                        </a:rPr>
                        <a:t>Discuss in group on the given topic;</a:t>
                      </a:r>
                    </a:p>
                  </a:txBody>
                  <a:tcPr anchor="ctr"/>
                </a:tc>
                <a:tc>
                  <a:txBody>
                    <a:bodyPr/>
                    <a:lstStyle/>
                    <a:p>
                      <a:r>
                        <a:rPr lang="en-US" altLang="zh-CN" sz="2000" smtClean="0">
                          <a:latin typeface="Times New Roman" pitchFamily="18" charset="0"/>
                          <a:cs typeface="Times New Roman" pitchFamily="18" charset="0"/>
                        </a:rPr>
                        <a:t>10</a:t>
                      </a:r>
                      <a:r>
                        <a:rPr lang="en-US" altLang="zh-CN" sz="2000" baseline="0" smtClean="0">
                          <a:latin typeface="Times New Roman" pitchFamily="18" charset="0"/>
                          <a:cs typeface="Times New Roman" pitchFamily="18" charset="0"/>
                        </a:rPr>
                        <a:t> </a:t>
                      </a:r>
                      <a:r>
                        <a:rPr lang="en-US" altLang="zh-CN" sz="2000" smtClean="0">
                          <a:latin typeface="Times New Roman" pitchFamily="18" charset="0"/>
                          <a:cs typeface="Times New Roman" pitchFamily="18" charset="0"/>
                        </a:rPr>
                        <a:t>minutes</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5 points</a:t>
                      </a:r>
                      <a:endParaRPr lang="zh-CN" altLang="en-US" sz="2000" dirty="0" smtClean="0">
                        <a:latin typeface="Times New Roman" pitchFamily="18" charset="0"/>
                        <a:cs typeface="Times New Roman" pitchFamily="18" charset="0"/>
                      </a:endParaRPr>
                    </a:p>
                    <a:p>
                      <a:endParaRPr lang="zh-CN" altLang="en-US" sz="2000" dirty="0">
                        <a:latin typeface="Times New Roman" pitchFamily="18" charset="0"/>
                        <a:cs typeface="Times New Roman" pitchFamily="18" charset="0"/>
                      </a:endParaRPr>
                    </a:p>
                  </a:txBody>
                  <a:tcPr anchor="ctr"/>
                </a:tc>
              </a:tr>
              <a:tr h="447182">
                <a:tc>
                  <a:txBody>
                    <a:bodyPr/>
                    <a:lstStyle/>
                    <a:p>
                      <a:r>
                        <a:rPr lang="en-US" altLang="zh-CN" sz="2000" dirty="0" smtClean="0">
                          <a:latin typeface="Times New Roman" pitchFamily="18" charset="0"/>
                          <a:cs typeface="Times New Roman" pitchFamily="18" charset="0"/>
                        </a:rPr>
                        <a:t>Part 3</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Question &amp; answer</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Answer</a:t>
                      </a:r>
                      <a:r>
                        <a:rPr lang="en-US" altLang="zh-CN" sz="2000" baseline="0" dirty="0" smtClean="0">
                          <a:latin typeface="Times New Roman" pitchFamily="18" charset="0"/>
                          <a:cs typeface="Times New Roman" pitchFamily="18" charset="0"/>
                        </a:rPr>
                        <a:t> the questions  asked by the examiners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5 minutes</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5 points</a:t>
                      </a:r>
                      <a:endParaRPr lang="zh-CN" altLang="en-US" sz="2000" dirty="0" smtClean="0">
                        <a:latin typeface="Times New Roman" pitchFamily="18" charset="0"/>
                        <a:cs typeface="Times New Roman" pitchFamily="18" charset="0"/>
                      </a:endParaRPr>
                    </a:p>
                  </a:txBody>
                  <a:tcPr anchor="ctr"/>
                </a:tc>
              </a:tr>
              <a:tr h="563154">
                <a:tc gridSpan="3">
                  <a:txBody>
                    <a:bodyPr/>
                    <a:lstStyle/>
                    <a:p>
                      <a:r>
                        <a:rPr lang="en-US" altLang="zh-CN" sz="2000" dirty="0" smtClean="0">
                          <a:latin typeface="Times New Roman" pitchFamily="18" charset="0"/>
                          <a:cs typeface="Times New Roman" pitchFamily="18" charset="0"/>
                        </a:rPr>
                        <a:t>Total </a:t>
                      </a:r>
                      <a:endParaRPr lang="zh-CN" altLang="en-US" sz="2000" dirty="0">
                        <a:latin typeface="Times New Roman" pitchFamily="18" charset="0"/>
                        <a:cs typeface="Times New Roman" pitchFamily="18" charset="0"/>
                      </a:endParaRPr>
                    </a:p>
                  </a:txBody>
                  <a:tcPr anchor="ctr"/>
                </a:tc>
                <a:tc hMerge="1">
                  <a:txBody>
                    <a:bodyPr/>
                    <a:lstStyle/>
                    <a:p>
                      <a:endParaRPr lang="zh-CN" altLang="en-US" dirty="0"/>
                    </a:p>
                  </a:txBody>
                  <a:tcPr/>
                </a:tc>
                <a:tc hMerge="1">
                  <a:txBody>
                    <a:bodyPr/>
                    <a:lstStyle/>
                    <a:p>
                      <a:endParaRPr lang="zh-CN" altLang="en-US" dirty="0"/>
                    </a:p>
                  </a:txBody>
                  <a:tcPr/>
                </a:tc>
                <a:tc>
                  <a:txBody>
                    <a:bodyPr/>
                    <a:lstStyle/>
                    <a:p>
                      <a:r>
                        <a:rPr lang="en-US" altLang="zh-CN" sz="2000" dirty="0" smtClean="0">
                          <a:latin typeface="Times New Roman" pitchFamily="18" charset="0"/>
                          <a:cs typeface="Times New Roman" pitchFamily="18" charset="0"/>
                        </a:rPr>
                        <a:t>20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15 points</a:t>
                      </a:r>
                      <a:endParaRPr lang="zh-CN" altLang="en-US" sz="2000" dirty="0">
                        <a:latin typeface="Times New Roman" pitchFamily="18" charset="0"/>
                        <a:cs typeface="Times New Roman" pitchFamily="18" charset="0"/>
                      </a:endParaRPr>
                    </a:p>
                  </a:txBody>
                  <a:tcPr anchor="ctr"/>
                </a:tc>
              </a:tr>
            </a:tbl>
          </a:graphicData>
        </a:graphic>
      </p:graphicFrame>
      <p:sp>
        <p:nvSpPr>
          <p:cNvPr id="13" name="TextBox 12"/>
          <p:cNvSpPr txBox="1"/>
          <p:nvPr/>
        </p:nvSpPr>
        <p:spPr>
          <a:xfrm>
            <a:off x="2975428" y="6328229"/>
            <a:ext cx="5834743" cy="461665"/>
          </a:xfrm>
          <a:prstGeom prst="rect">
            <a:avLst/>
          </a:prstGeom>
          <a:noFill/>
        </p:spPr>
        <p:txBody>
          <a:bodyPr wrap="square" rtlCol="0">
            <a:spAutoFit/>
          </a:bodyPr>
          <a:lstStyle/>
          <a:p>
            <a:r>
              <a:rPr lang="en-US" altLang="zh-CN" sz="2400" b="1" dirty="0" smtClean="0">
                <a:latin typeface="Times New Roman" pitchFamily="18" charset="0"/>
                <a:cs typeface="Times New Roman" pitchFamily="18" charset="0"/>
              </a:rPr>
              <a:t>Table 3</a:t>
            </a:r>
            <a:r>
              <a:rPr lang="en-US" altLang="zh-CN" sz="2400" dirty="0" smtClean="0">
                <a:latin typeface="Times New Roman" pitchFamily="18" charset="0"/>
                <a:cs typeface="Times New Roman" pitchFamily="18" charset="0"/>
              </a:rPr>
              <a:t> : The contents of CET-SET</a:t>
            </a:r>
            <a:endParaRPr lang="zh-CN" altLang="en-US" sz="2400" dirty="0">
              <a:latin typeface="Times New Roman" pitchFamily="18" charset="0"/>
              <a:cs typeface="Times New Roman" pitchFamily="18" charset="0"/>
            </a:endParaRPr>
          </a:p>
        </p:txBody>
      </p:sp>
      <p:sp>
        <p:nvSpPr>
          <p:cNvPr id="14" name="动作按钮: 前进或下一项 13">
            <a:hlinkClick r:id="rId2" action="ppaction://hlinksldjump" highlightClick="1"/>
          </p:cNvPr>
          <p:cNvSpPr/>
          <p:nvPr/>
        </p:nvSpPr>
        <p:spPr>
          <a:xfrm>
            <a:off x="11509829" y="6429829"/>
            <a:ext cx="478970" cy="217713"/>
          </a:xfrm>
          <a:prstGeom prst="actionButtonForwardNext">
            <a:avLst/>
          </a:prstGeom>
          <a:solidFill>
            <a:schemeClr val="tx2">
              <a:lumMod val="20000"/>
              <a:lumOff val="80000"/>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603244" y="295971"/>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9" name="TextBox 8"/>
          <p:cNvSpPr txBox="1"/>
          <p:nvPr/>
        </p:nvSpPr>
        <p:spPr>
          <a:xfrm>
            <a:off x="711198" y="5341257"/>
            <a:ext cx="11219544" cy="1454244"/>
          </a:xfrm>
          <a:prstGeom prst="rect">
            <a:avLst/>
          </a:prstGeom>
          <a:noFill/>
        </p:spPr>
        <p:txBody>
          <a:bodyPr wrap="square" rtlCol="0">
            <a:spAutoFit/>
          </a:bodyPr>
          <a:lstStyle/>
          <a:p>
            <a:pPr>
              <a:lnSpc>
                <a:spcPct val="150000"/>
              </a:lnSpc>
            </a:pPr>
            <a:r>
              <a:rPr lang="en-US" altLang="zh-CN" sz="2000" dirty="0" smtClean="0">
                <a:latin typeface="Times New Roman" pitchFamily="18" charset="0"/>
                <a:cs typeface="Times New Roman" pitchFamily="18" charset="0"/>
              </a:rPr>
              <a:t>Grade reporting</a:t>
            </a:r>
            <a:r>
              <a:rPr lang="zh-CN" altLang="en-US" sz="2000" dirty="0" smtClean="0">
                <a:latin typeface="Times New Roman" pitchFamily="18" charset="0"/>
                <a:cs typeface="Times New Roman" pitchFamily="18" charset="0"/>
              </a:rPr>
              <a:t>：</a:t>
            </a:r>
            <a:r>
              <a:rPr lang="en-US" altLang="zh-CN" sz="2000" dirty="0" smtClean="0">
                <a:latin typeface="Times New Roman" pitchFamily="18" charset="0"/>
                <a:cs typeface="Times New Roman" pitchFamily="18" charset="0"/>
              </a:rPr>
              <a:t>test takers </a:t>
            </a:r>
            <a:r>
              <a:rPr lang="en-US" altLang="zh-CN" sz="2000" u="sng" dirty="0" smtClean="0">
                <a:latin typeface="Times New Roman" pitchFamily="18" charset="0"/>
                <a:cs typeface="Times New Roman" pitchFamily="18" charset="0"/>
              </a:rPr>
              <a:t>above Level C </a:t>
            </a:r>
            <a:r>
              <a:rPr lang="en-US" altLang="zh-CN" sz="2000" dirty="0" smtClean="0">
                <a:latin typeface="Times New Roman" pitchFamily="18" charset="0"/>
                <a:cs typeface="Times New Roman" pitchFamily="18" charset="0"/>
              </a:rPr>
              <a:t>will get a certificate of  CET Spoken English Test issued by the Higher Education Department of the Chinese Ministry of Education in corresponding level </a:t>
            </a:r>
            <a:r>
              <a:rPr lang="zh-CN" altLang="zh-CN" dirty="0" smtClean="0"/>
              <a:t/>
            </a:r>
            <a:br>
              <a:rPr lang="zh-CN" altLang="zh-CN" dirty="0" smtClean="0"/>
            </a:br>
            <a:endParaRPr lang="zh-CN" altLang="en-US" dirty="0"/>
          </a:p>
        </p:txBody>
      </p:sp>
      <p:graphicFrame>
        <p:nvGraphicFramePr>
          <p:cNvPr id="13" name="表格 12"/>
          <p:cNvGraphicFramePr>
            <a:graphicFrameLocks noGrp="1"/>
          </p:cNvGraphicFramePr>
          <p:nvPr/>
        </p:nvGraphicFramePr>
        <p:xfrm>
          <a:off x="725713" y="1269602"/>
          <a:ext cx="10551888" cy="3308444"/>
        </p:xfrm>
        <a:graphic>
          <a:graphicData uri="http://schemas.openxmlformats.org/drawingml/2006/table">
            <a:tbl>
              <a:tblPr firstRow="1" bandRow="1">
                <a:tableStyleId>{5C22544A-7EE6-4342-B048-85BDC9FD1C3A}</a:tableStyleId>
              </a:tblPr>
              <a:tblGrid>
                <a:gridCol w="1212344"/>
                <a:gridCol w="8082297"/>
                <a:gridCol w="1257247"/>
              </a:tblGrid>
              <a:tr h="535399">
                <a:tc>
                  <a:txBody>
                    <a:bodyPr/>
                    <a:lstStyle/>
                    <a:p>
                      <a:pPr>
                        <a:lnSpc>
                          <a:spcPts val="3800"/>
                        </a:lnSpc>
                      </a:pPr>
                      <a:r>
                        <a:rPr lang="en-US" altLang="zh-CN" sz="2000" dirty="0" smtClean="0">
                          <a:latin typeface="Times New Roman" pitchFamily="18" charset="0"/>
                          <a:cs typeface="Times New Roman" pitchFamily="18" charset="0"/>
                        </a:rPr>
                        <a:t>Level </a:t>
                      </a:r>
                      <a:endParaRPr lang="zh-CN" altLang="en-US" sz="2000" dirty="0">
                        <a:latin typeface="Times New Roman" pitchFamily="18" charset="0"/>
                        <a:cs typeface="Times New Roman" pitchFamily="18" charset="0"/>
                      </a:endParaRPr>
                    </a:p>
                  </a:txBody>
                  <a:tcPr/>
                </a:tc>
                <a:tc>
                  <a:txBody>
                    <a:bodyPr/>
                    <a:lstStyle/>
                    <a:p>
                      <a:pPr>
                        <a:lnSpc>
                          <a:spcPts val="3800"/>
                        </a:lnSpc>
                      </a:pPr>
                      <a:r>
                        <a:rPr lang="en-US" altLang="zh-CN" sz="2000" dirty="0" smtClean="0">
                          <a:latin typeface="Times New Roman" pitchFamily="18" charset="0"/>
                          <a:cs typeface="Times New Roman" pitchFamily="18" charset="0"/>
                        </a:rPr>
                        <a:t>Ability description</a:t>
                      </a:r>
                      <a:endParaRPr lang="zh-CN" altLang="en-US" sz="2000" dirty="0">
                        <a:latin typeface="Times New Roman" pitchFamily="18" charset="0"/>
                        <a:cs typeface="Times New Roman" pitchFamily="18" charset="0"/>
                      </a:endParaRPr>
                    </a:p>
                  </a:txBody>
                  <a:tcPr/>
                </a:tc>
                <a:tc>
                  <a:txBody>
                    <a:bodyPr/>
                    <a:lstStyle/>
                    <a:p>
                      <a:pPr>
                        <a:lnSpc>
                          <a:spcPts val="3800"/>
                        </a:lnSpc>
                      </a:pPr>
                      <a:r>
                        <a:rPr lang="en-US" altLang="zh-CN" sz="2000" dirty="0" smtClean="0">
                          <a:latin typeface="Times New Roman" pitchFamily="18" charset="0"/>
                          <a:cs typeface="Times New Roman" pitchFamily="18" charset="0"/>
                        </a:rPr>
                        <a:t>Score </a:t>
                      </a:r>
                      <a:endParaRPr lang="zh-CN" altLang="en-US" sz="2000" dirty="0">
                        <a:latin typeface="Times New Roman" pitchFamily="18" charset="0"/>
                        <a:cs typeface="Times New Roman" pitchFamily="18" charset="0"/>
                      </a:endParaRPr>
                    </a:p>
                  </a:txBody>
                  <a:tcPr/>
                </a:tc>
              </a:tr>
              <a:tr h="599233">
                <a:tc>
                  <a:txBody>
                    <a:bodyPr/>
                    <a:lstStyle/>
                    <a:p>
                      <a:pPr>
                        <a:lnSpc>
                          <a:spcPts val="3800"/>
                        </a:lnSpc>
                      </a:pPr>
                      <a:r>
                        <a:rPr lang="en-US" altLang="zh-CN" sz="2000" dirty="0" smtClean="0">
                          <a:latin typeface="Times New Roman" pitchFamily="18" charset="0"/>
                          <a:cs typeface="Times New Roman" pitchFamily="18" charset="0"/>
                        </a:rPr>
                        <a:t>A</a:t>
                      </a:r>
                      <a:endParaRPr lang="zh-CN" altLang="en-US" sz="2000" dirty="0">
                        <a:latin typeface="Times New Roman" pitchFamily="18" charset="0"/>
                        <a:cs typeface="Times New Roman" pitchFamily="18" charset="0"/>
                      </a:endParaRPr>
                    </a:p>
                  </a:txBody>
                  <a:tcPr anchor="ctr"/>
                </a:tc>
                <a:tc>
                  <a:txBody>
                    <a:bodyPr/>
                    <a:lstStyle/>
                    <a:p>
                      <a:pPr>
                        <a:lnSpc>
                          <a:spcPts val="3800"/>
                        </a:lnSpc>
                      </a:pPr>
                      <a:r>
                        <a:rPr lang="en-US" altLang="zh-CN" sz="2000" dirty="0" smtClean="0">
                          <a:latin typeface="Times New Roman" pitchFamily="18" charset="0"/>
                          <a:cs typeface="Times New Roman" pitchFamily="18" charset="0"/>
                        </a:rPr>
                        <a:t>Can communicate orally on familiar topics in English with little difficulty </a:t>
                      </a:r>
                      <a:endParaRPr lang="zh-CN" altLang="en-US" sz="2000" dirty="0">
                        <a:latin typeface="Times New Roman" pitchFamily="18" charset="0"/>
                        <a:cs typeface="Times New Roman" pitchFamily="18" charset="0"/>
                      </a:endParaRPr>
                    </a:p>
                  </a:txBody>
                  <a:tcPr anchor="ctr"/>
                </a:tc>
                <a:tc>
                  <a:txBody>
                    <a:bodyPr/>
                    <a:lstStyle/>
                    <a:p>
                      <a:pPr>
                        <a:lnSpc>
                          <a:spcPts val="3800"/>
                        </a:lnSpc>
                      </a:pPr>
                      <a:r>
                        <a:rPr lang="en-US" altLang="zh-CN" sz="2000" dirty="0" smtClean="0">
                          <a:latin typeface="Times New Roman" pitchFamily="18" charset="0"/>
                          <a:cs typeface="Times New Roman" pitchFamily="18" charset="0"/>
                        </a:rPr>
                        <a:t>13.5-15</a:t>
                      </a:r>
                      <a:endParaRPr lang="zh-CN" altLang="en-US" sz="2000" dirty="0">
                        <a:latin typeface="Times New Roman" pitchFamily="18" charset="0"/>
                        <a:cs typeface="Times New Roman" pitchFamily="18" charset="0"/>
                      </a:endParaRPr>
                    </a:p>
                  </a:txBody>
                  <a:tcPr anchor="ctr"/>
                </a:tc>
              </a:tr>
              <a:tr h="1039180">
                <a:tc>
                  <a:txBody>
                    <a:bodyPr/>
                    <a:lstStyle/>
                    <a:p>
                      <a:pPr>
                        <a:lnSpc>
                          <a:spcPts val="3800"/>
                        </a:lnSpc>
                      </a:pPr>
                      <a:r>
                        <a:rPr lang="en-US" altLang="zh-CN" sz="2000" dirty="0" smtClean="0">
                          <a:latin typeface="Times New Roman" pitchFamily="18" charset="0"/>
                          <a:cs typeface="Times New Roman" pitchFamily="18" charset="0"/>
                        </a:rPr>
                        <a:t>B</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ts val="38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Can communicate orally on the familiar topics in English, although with some difficulty, but it doesn’t influence the communication.</a:t>
                      </a:r>
                    </a:p>
                  </a:txBody>
                  <a:tcPr anchor="ctr"/>
                </a:tc>
                <a:tc>
                  <a:txBody>
                    <a:bodyPr/>
                    <a:lstStyle/>
                    <a:p>
                      <a:pPr>
                        <a:lnSpc>
                          <a:spcPts val="3800"/>
                        </a:lnSpc>
                      </a:pPr>
                      <a:r>
                        <a:rPr lang="en-US" altLang="zh-CN" sz="2000" dirty="0" smtClean="0">
                          <a:latin typeface="Times New Roman" pitchFamily="18" charset="0"/>
                          <a:cs typeface="Times New Roman" pitchFamily="18" charset="0"/>
                        </a:rPr>
                        <a:t>11-13.4</a:t>
                      </a:r>
                      <a:endParaRPr lang="zh-CN" altLang="en-US" sz="2000" dirty="0">
                        <a:latin typeface="Times New Roman" pitchFamily="18" charset="0"/>
                        <a:cs typeface="Times New Roman" pitchFamily="18" charset="0"/>
                      </a:endParaRPr>
                    </a:p>
                  </a:txBody>
                  <a:tcPr anchor="ctr"/>
                </a:tc>
              </a:tr>
              <a:tr h="599233">
                <a:tc>
                  <a:txBody>
                    <a:bodyPr/>
                    <a:lstStyle/>
                    <a:p>
                      <a:pPr>
                        <a:lnSpc>
                          <a:spcPts val="3800"/>
                        </a:lnSpc>
                      </a:pPr>
                      <a:r>
                        <a:rPr lang="en-US" altLang="zh-CN" sz="2000" dirty="0" smtClean="0">
                          <a:latin typeface="Times New Roman" pitchFamily="18" charset="0"/>
                          <a:cs typeface="Times New Roman" pitchFamily="18" charset="0"/>
                        </a:rPr>
                        <a:t>C</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ts val="38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Can have</a:t>
                      </a:r>
                      <a:r>
                        <a:rPr lang="en-US" altLang="zh-CN" sz="2000" baseline="0" dirty="0" smtClean="0">
                          <a:latin typeface="Times New Roman" pitchFamily="18" charset="0"/>
                          <a:cs typeface="Times New Roman" pitchFamily="18" charset="0"/>
                        </a:rPr>
                        <a:t> simple oral communication on familiar topics in English</a:t>
                      </a:r>
                      <a:endParaRPr lang="en-US" altLang="zh-CN" sz="2000" dirty="0" smtClean="0">
                        <a:latin typeface="Times New Roman" pitchFamily="18" charset="0"/>
                        <a:cs typeface="Times New Roman" pitchFamily="18" charset="0"/>
                      </a:endParaRPr>
                    </a:p>
                  </a:txBody>
                  <a:tcPr anchor="ctr"/>
                </a:tc>
                <a:tc>
                  <a:txBody>
                    <a:bodyPr/>
                    <a:lstStyle/>
                    <a:p>
                      <a:pPr>
                        <a:lnSpc>
                          <a:spcPts val="3800"/>
                        </a:lnSpc>
                      </a:pPr>
                      <a:r>
                        <a:rPr lang="en-US" altLang="zh-CN" sz="2000" dirty="0" smtClean="0">
                          <a:latin typeface="Times New Roman" pitchFamily="18" charset="0"/>
                          <a:cs typeface="Times New Roman" pitchFamily="18" charset="0"/>
                        </a:rPr>
                        <a:t>8-10.9</a:t>
                      </a:r>
                      <a:endParaRPr lang="zh-CN" altLang="en-US" sz="2000" dirty="0">
                        <a:latin typeface="Times New Roman" pitchFamily="18" charset="0"/>
                        <a:cs typeface="Times New Roman" pitchFamily="18" charset="0"/>
                      </a:endParaRPr>
                    </a:p>
                  </a:txBody>
                  <a:tcPr anchor="ctr"/>
                </a:tc>
              </a:tr>
              <a:tr h="535399">
                <a:tc>
                  <a:txBody>
                    <a:bodyPr/>
                    <a:lstStyle/>
                    <a:p>
                      <a:pPr>
                        <a:lnSpc>
                          <a:spcPts val="3800"/>
                        </a:lnSpc>
                      </a:pPr>
                      <a:r>
                        <a:rPr lang="en-US" altLang="zh-CN" sz="2000" dirty="0" smtClean="0">
                          <a:latin typeface="Times New Roman" pitchFamily="18" charset="0"/>
                          <a:cs typeface="Times New Roman" pitchFamily="18" charset="0"/>
                        </a:rPr>
                        <a:t>D</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ts val="38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Have no </a:t>
                      </a:r>
                      <a:r>
                        <a:rPr lang="en-US" altLang="zh-CN" sz="2000" baseline="0" dirty="0" smtClean="0">
                          <a:latin typeface="Times New Roman" pitchFamily="18" charset="0"/>
                          <a:cs typeface="Times New Roman" pitchFamily="18" charset="0"/>
                        </a:rPr>
                        <a:t>oral communication competence in English yet</a:t>
                      </a:r>
                      <a:endParaRPr lang="zh-CN" altLang="en-US" sz="2000" dirty="0" smtClean="0">
                        <a:latin typeface="Times New Roman" pitchFamily="18" charset="0"/>
                        <a:cs typeface="Times New Roman" pitchFamily="18" charset="0"/>
                      </a:endParaRPr>
                    </a:p>
                  </a:txBody>
                  <a:tcPr anchor="ctr"/>
                </a:tc>
                <a:tc>
                  <a:txBody>
                    <a:bodyPr/>
                    <a:lstStyle/>
                    <a:p>
                      <a:pPr>
                        <a:lnSpc>
                          <a:spcPts val="3800"/>
                        </a:lnSpc>
                      </a:pPr>
                      <a:r>
                        <a:rPr lang="zh-CN" altLang="en-US" sz="2000" dirty="0" smtClean="0">
                          <a:latin typeface="Times New Roman" pitchFamily="18" charset="0"/>
                          <a:cs typeface="Times New Roman" pitchFamily="18" charset="0"/>
                        </a:rPr>
                        <a:t>≤</a:t>
                      </a:r>
                      <a:r>
                        <a:rPr lang="en-US" altLang="zh-CN" sz="2000" dirty="0" smtClean="0">
                          <a:latin typeface="Times New Roman" pitchFamily="18" charset="0"/>
                          <a:cs typeface="Times New Roman" pitchFamily="18" charset="0"/>
                        </a:rPr>
                        <a:t>7.9</a:t>
                      </a:r>
                      <a:endParaRPr lang="zh-CN" altLang="en-US" sz="2000" dirty="0">
                        <a:latin typeface="Times New Roman" pitchFamily="18" charset="0"/>
                        <a:cs typeface="Times New Roman" pitchFamily="18" charset="0"/>
                      </a:endParaRPr>
                    </a:p>
                  </a:txBody>
                  <a:tcPr anchor="ctr"/>
                </a:tc>
              </a:tr>
            </a:tbl>
          </a:graphicData>
        </a:graphic>
      </p:graphicFrame>
      <p:sp>
        <p:nvSpPr>
          <p:cNvPr id="14" name="TextBox 13"/>
          <p:cNvSpPr txBox="1"/>
          <p:nvPr/>
        </p:nvSpPr>
        <p:spPr>
          <a:xfrm>
            <a:off x="2336800" y="4804229"/>
            <a:ext cx="6531429" cy="400110"/>
          </a:xfrm>
          <a:prstGeom prst="rect">
            <a:avLst/>
          </a:prstGeom>
          <a:noFill/>
        </p:spPr>
        <p:txBody>
          <a:bodyPr wrap="square" rtlCol="0">
            <a:spAutoFit/>
          </a:bodyPr>
          <a:lstStyle/>
          <a:p>
            <a:r>
              <a:rPr lang="en-US" altLang="zh-CN" sz="2000" b="1" dirty="0" smtClean="0">
                <a:latin typeface="Times New Roman" pitchFamily="18" charset="0"/>
                <a:cs typeface="Times New Roman" pitchFamily="18" charset="0"/>
              </a:rPr>
              <a:t>Table  4</a:t>
            </a:r>
            <a:r>
              <a:rPr lang="en-US" altLang="zh-CN" sz="2000" dirty="0" smtClean="0">
                <a:latin typeface="Times New Roman" pitchFamily="18" charset="0"/>
                <a:cs typeface="Times New Roman" pitchFamily="18" charset="0"/>
              </a:rPr>
              <a:t> : The level standard of CET-SET</a:t>
            </a:r>
            <a:endParaRPr lang="zh-CN" altLang="en-US" sz="2000" dirty="0">
              <a:latin typeface="Times New Roman" pitchFamily="18" charset="0"/>
              <a:cs typeface="Times New Roman" pitchFamily="18" charset="0"/>
            </a:endParaRP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603244" y="295971"/>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14" name="TextBox 13"/>
          <p:cNvSpPr txBox="1"/>
          <p:nvPr/>
        </p:nvSpPr>
        <p:spPr>
          <a:xfrm>
            <a:off x="3135083" y="5791200"/>
            <a:ext cx="5704117" cy="461665"/>
          </a:xfrm>
          <a:prstGeom prst="rect">
            <a:avLst/>
          </a:prstGeom>
          <a:noFill/>
        </p:spPr>
        <p:txBody>
          <a:bodyPr wrap="square" rtlCol="0">
            <a:spAutoFit/>
          </a:bodyPr>
          <a:lstStyle/>
          <a:p>
            <a:r>
              <a:rPr lang="en-US" altLang="zh-CN" sz="2400" dirty="0" smtClean="0">
                <a:latin typeface="Times New Roman" pitchFamily="18" charset="0"/>
                <a:cs typeface="Times New Roman" pitchFamily="18" charset="0"/>
              </a:rPr>
              <a:t>A sample of the certificate of CET-SET</a:t>
            </a:r>
            <a:endParaRPr lang="zh-CN" altLang="en-US" sz="2400" dirty="0">
              <a:latin typeface="Times New Roman" pitchFamily="18" charset="0"/>
              <a:cs typeface="Times New Roman" pitchFamily="18" charset="0"/>
            </a:endParaRPr>
          </a:p>
        </p:txBody>
      </p:sp>
      <p:pic>
        <p:nvPicPr>
          <p:cNvPr id="7" name="Picture 2" descr="yz01"/>
          <p:cNvPicPr>
            <a:picLocks noChangeAspect="1" noChangeArrowheads="1"/>
          </p:cNvPicPr>
          <p:nvPr/>
        </p:nvPicPr>
        <p:blipFill>
          <a:blip r:embed="rId2" cstate="print"/>
          <a:srcRect/>
          <a:stretch>
            <a:fillRect/>
          </a:stretch>
        </p:blipFill>
        <p:spPr bwMode="auto">
          <a:xfrm>
            <a:off x="2581728" y="1289048"/>
            <a:ext cx="6199415" cy="4471845"/>
          </a:xfrm>
          <a:prstGeom prst="rect">
            <a:avLst/>
          </a:prstGeom>
          <a:noFill/>
          <a:ln w="9525">
            <a:noFill/>
            <a:miter lim="800000"/>
            <a:headEnd/>
            <a:tailEnd/>
          </a:ln>
        </p:spPr>
      </p:pic>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603244" y="295971"/>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11" name="TextBox 10"/>
          <p:cNvSpPr txBox="1"/>
          <p:nvPr/>
        </p:nvSpPr>
        <p:spPr>
          <a:xfrm>
            <a:off x="508000" y="1102578"/>
            <a:ext cx="11088915" cy="5632311"/>
          </a:xfrm>
          <a:prstGeom prst="rect">
            <a:avLst/>
          </a:prstGeom>
          <a:noFill/>
        </p:spPr>
        <p:txBody>
          <a:bodyPr wrap="square" rtlCol="0">
            <a:spAutoFit/>
          </a:bodyPr>
          <a:lstStyle/>
          <a:p>
            <a:pPr algn="just"/>
            <a:r>
              <a:rPr lang="en-US" altLang="zh-CN" sz="2400" dirty="0" smtClean="0">
                <a:latin typeface="Times New Roman" pitchFamily="18" charset="0"/>
                <a:cs typeface="Times New Roman" pitchFamily="18" charset="0"/>
              </a:rPr>
              <a:t>    Another change of CET-4 is </a:t>
            </a:r>
            <a:r>
              <a:rPr lang="en-US" altLang="zh-CN" sz="2400" u="sng" dirty="0" smtClean="0">
                <a:latin typeface="Times New Roman" pitchFamily="18" charset="0"/>
                <a:cs typeface="Times New Roman" pitchFamily="18" charset="0"/>
              </a:rPr>
              <a:t>the grade reporting</a:t>
            </a:r>
            <a:r>
              <a:rPr lang="en-US" altLang="zh-CN" sz="2400" dirty="0" smtClean="0">
                <a:latin typeface="Times New Roman" pitchFamily="18" charset="0"/>
                <a:cs typeface="Times New Roman" pitchFamily="18" charset="0"/>
              </a:rPr>
              <a:t>. To explain the whole English proficiency level of the college students’, the National College English Test Band 4&amp;6 committee started to report “the average grade-point”(G), which can not only show the cumulative percent of pass but also the level of students who have passed the test. It encourages universities and colleges pay attention to the improvement of students’ English proficiency instead of being only satisfied with the percent of pass.  </a:t>
            </a:r>
          </a:p>
          <a:p>
            <a:pPr algn="just"/>
            <a:r>
              <a:rPr lang="en-US" altLang="zh-CN" sz="2400" b="1" dirty="0" smtClean="0">
                <a:latin typeface="Times New Roman" pitchFamily="18" charset="0"/>
                <a:cs typeface="Times New Roman" pitchFamily="18" charset="0"/>
              </a:rPr>
              <a:t>                                       G = ( S G </a:t>
            </a:r>
            <a:r>
              <a:rPr lang="en-US" altLang="zh-CN" sz="2400" b="1" dirty="0" err="1" smtClean="0">
                <a:latin typeface="Times New Roman" pitchFamily="18" charset="0"/>
                <a:cs typeface="Times New Roman" pitchFamily="18" charset="0"/>
              </a:rPr>
              <a:t>i</a:t>
            </a:r>
            <a:r>
              <a:rPr lang="en-US" altLang="zh-CN" sz="2400" b="1" dirty="0" smtClean="0">
                <a:latin typeface="Times New Roman" pitchFamily="18" charset="0"/>
                <a:cs typeface="Times New Roman" pitchFamily="18" charset="0"/>
              </a:rPr>
              <a:t> / N ) ×50 + 100  </a:t>
            </a:r>
          </a:p>
          <a:p>
            <a:r>
              <a:rPr lang="en-US" altLang="zh-CN" sz="2400" dirty="0" smtClean="0">
                <a:latin typeface="Times New Roman" pitchFamily="18" charset="0"/>
                <a:cs typeface="Times New Roman" pitchFamily="18" charset="0"/>
              </a:rPr>
              <a:t>      G </a:t>
            </a:r>
            <a:r>
              <a:rPr lang="en-US" altLang="zh-CN" sz="2400" dirty="0" err="1" smtClean="0">
                <a:latin typeface="Times New Roman" pitchFamily="18" charset="0"/>
                <a:cs typeface="Times New Roman" pitchFamily="18" charset="0"/>
              </a:rPr>
              <a:t>i</a:t>
            </a:r>
            <a:r>
              <a:rPr lang="en-US" altLang="zh-CN" sz="2400" dirty="0" smtClean="0">
                <a:latin typeface="Times New Roman" pitchFamily="18" charset="0"/>
                <a:cs typeface="Times New Roman" pitchFamily="18" charset="0"/>
              </a:rPr>
              <a:t> : the grade-point of </a:t>
            </a:r>
            <a:r>
              <a:rPr lang="en-US" altLang="zh-CN" sz="2400" dirty="0" err="1" smtClean="0">
                <a:latin typeface="Times New Roman" pitchFamily="18" charset="0"/>
                <a:cs typeface="Times New Roman" pitchFamily="18" charset="0"/>
              </a:rPr>
              <a:t>No.i</a:t>
            </a:r>
            <a:r>
              <a:rPr lang="en-US" altLang="zh-CN" sz="2400" dirty="0" smtClean="0">
                <a:latin typeface="Times New Roman" pitchFamily="18" charset="0"/>
                <a:cs typeface="Times New Roman" pitchFamily="18" charset="0"/>
              </a:rPr>
              <a:t> examinee</a:t>
            </a:r>
          </a:p>
          <a:p>
            <a:r>
              <a:rPr lang="en-US" altLang="zh-CN" sz="2400" dirty="0" smtClean="0">
                <a:latin typeface="Times New Roman" pitchFamily="18" charset="0"/>
                <a:cs typeface="Times New Roman" pitchFamily="18" charset="0"/>
              </a:rPr>
              <a:t>      N</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The total number of students in the community which the examinees belong to, </a:t>
            </a:r>
            <a:r>
              <a:rPr lang="en-US" altLang="zh-CN" sz="2400" dirty="0" err="1" smtClean="0">
                <a:latin typeface="Times New Roman" pitchFamily="18" charset="0"/>
                <a:cs typeface="Times New Roman" pitchFamily="18" charset="0"/>
              </a:rPr>
              <a:t>eg</a:t>
            </a:r>
            <a:r>
              <a:rPr lang="en-US" altLang="zh-CN" sz="2400" dirty="0" smtClean="0">
                <a:latin typeface="Times New Roman" pitchFamily="18" charset="0"/>
                <a:cs typeface="Times New Roman" pitchFamily="18" charset="0"/>
              </a:rPr>
              <a:t>. university, province or even the nation</a:t>
            </a:r>
            <a:endParaRPr lang="en-US" altLang="zh-CN" sz="2400" dirty="0" smtClean="0">
              <a:solidFill>
                <a:srgbClr val="FF0000"/>
              </a:solidFill>
              <a:latin typeface="Times New Roman" pitchFamily="18" charset="0"/>
              <a:cs typeface="Times New Roman" pitchFamily="18" charset="0"/>
            </a:endParaRPr>
          </a:p>
          <a:p>
            <a:r>
              <a:rPr lang="en-US" altLang="zh-CN" sz="2400" dirty="0" smtClean="0">
                <a:latin typeface="Times New Roman" pitchFamily="18" charset="0"/>
                <a:cs typeface="Times New Roman" pitchFamily="18" charset="0"/>
              </a:rPr>
              <a:t>     Furthermore , CET-4 began to set </a:t>
            </a:r>
            <a:r>
              <a:rPr lang="en-US" altLang="zh-CN" sz="2400" u="sng" dirty="0" smtClean="0">
                <a:latin typeface="Times New Roman" pitchFamily="18" charset="0"/>
                <a:cs typeface="Times New Roman" pitchFamily="18" charset="0"/>
              </a:rPr>
              <a:t>the lowest mark of writing</a:t>
            </a:r>
            <a:r>
              <a:rPr lang="en-US" altLang="zh-CN" sz="2400" dirty="0" smtClean="0">
                <a:latin typeface="Times New Roman" pitchFamily="18" charset="0"/>
                <a:cs typeface="Times New Roman" pitchFamily="18" charset="0"/>
              </a:rPr>
              <a:t>. </a:t>
            </a:r>
          </a:p>
          <a:p>
            <a:pPr>
              <a:buFont typeface="Wingdings" pitchFamily="2" charset="2"/>
              <a:buChar char="Ø"/>
            </a:pPr>
            <a:r>
              <a:rPr lang="en-US" altLang="zh-CN" sz="2400" dirty="0" smtClean="0">
                <a:latin typeface="Times New Roman" pitchFamily="18" charset="0"/>
                <a:cs typeface="Times New Roman" pitchFamily="18" charset="0"/>
              </a:rPr>
              <a:t>If one’s writing score is “0”, then he/she will fail the exam, even if the original total points is above 60</a:t>
            </a:r>
          </a:p>
          <a:p>
            <a:pPr>
              <a:buFont typeface="Wingdings" pitchFamily="2" charset="2"/>
              <a:buChar char="Ø"/>
            </a:pPr>
            <a:r>
              <a:rPr lang="en-US" altLang="zh-CN" sz="2400" dirty="0" smtClean="0">
                <a:latin typeface="Times New Roman" pitchFamily="18" charset="0"/>
                <a:cs typeface="Times New Roman" pitchFamily="18" charset="0"/>
              </a:rPr>
              <a:t>If one’s writing score is “0~6”, then the final reporting grade will be “original score </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6 </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writing score”</a:t>
            </a: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545185" y="266942"/>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5" name="圆角矩形 4"/>
          <p:cNvSpPr/>
          <p:nvPr/>
        </p:nvSpPr>
        <p:spPr>
          <a:xfrm rot="10800000" flipV="1">
            <a:off x="709820" y="1364064"/>
            <a:ext cx="272237" cy="276076"/>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p>
        </p:txBody>
      </p:sp>
      <p:cxnSp>
        <p:nvCxnSpPr>
          <p:cNvPr id="6" name="直接连接符 5"/>
          <p:cNvCxnSpPr/>
          <p:nvPr/>
        </p:nvCxnSpPr>
        <p:spPr>
          <a:xfrm flipV="1">
            <a:off x="1152497" y="1814286"/>
            <a:ext cx="6511046" cy="36592"/>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75656" y="1219200"/>
            <a:ext cx="6966858" cy="523220"/>
          </a:xfrm>
          <a:prstGeom prst="rect">
            <a:avLst/>
          </a:prstGeom>
          <a:noFill/>
        </p:spPr>
        <p:txBody>
          <a:bodyPr wrap="square" rtlCol="0">
            <a:spAutoFit/>
          </a:bodyPr>
          <a:lstStyle/>
          <a:p>
            <a:r>
              <a:rPr lang="en-US" altLang="zh-CN" sz="2800" b="1" dirty="0" smtClean="0">
                <a:latin typeface="Times New Roman" pitchFamily="18" charset="0"/>
                <a:cs typeface="Times New Roman" pitchFamily="18" charset="0"/>
              </a:rPr>
              <a:t>Stage 4</a:t>
            </a:r>
            <a:r>
              <a:rPr lang="en-US" altLang="zh-CN" sz="2800" dirty="0" smtClean="0"/>
              <a:t>:  </a:t>
            </a:r>
            <a:r>
              <a:rPr lang="en-US" altLang="zh-CN" sz="2800" dirty="0" smtClean="0">
                <a:latin typeface="Times New Roman" pitchFamily="18" charset="0"/>
                <a:cs typeface="Times New Roman" pitchFamily="18" charset="0"/>
              </a:rPr>
              <a:t>January, 2006---June, 2012 </a:t>
            </a:r>
            <a:endParaRPr lang="zh-CN" altLang="en-US" sz="2800" dirty="0">
              <a:latin typeface="Times New Roman" pitchFamily="18" charset="0"/>
              <a:cs typeface="Times New Roman" pitchFamily="18" charset="0"/>
            </a:endParaRPr>
          </a:p>
        </p:txBody>
      </p:sp>
      <p:sp>
        <p:nvSpPr>
          <p:cNvPr id="10" name="TextBox 9"/>
          <p:cNvSpPr txBox="1"/>
          <p:nvPr/>
        </p:nvSpPr>
        <p:spPr>
          <a:xfrm>
            <a:off x="624114" y="1857828"/>
            <a:ext cx="10943771" cy="5078313"/>
          </a:xfrm>
          <a:prstGeom prst="rect">
            <a:avLst/>
          </a:prstGeom>
          <a:noFill/>
        </p:spPr>
        <p:txBody>
          <a:bodyPr wrap="square" rtlCol="0">
            <a:spAutoFit/>
          </a:bodyPr>
          <a:lstStyle/>
          <a:p>
            <a:pPr algn="just">
              <a:lnSpc>
                <a:spcPts val="3300"/>
              </a:lnSpc>
            </a:pPr>
            <a:r>
              <a:rPr lang="en-US" altLang="zh-CN" sz="2400" dirty="0" smtClean="0">
                <a:latin typeface="Times New Roman" pitchFamily="18" charset="0"/>
                <a:cs typeface="Times New Roman" pitchFamily="18" charset="0"/>
              </a:rPr>
              <a:t>       On  25</a:t>
            </a:r>
            <a:r>
              <a:rPr lang="en-US" altLang="zh-CN" sz="2400" baseline="30000" dirty="0" smtClean="0">
                <a:latin typeface="Times New Roman" pitchFamily="18" charset="0"/>
                <a:cs typeface="Times New Roman" pitchFamily="18" charset="0"/>
              </a:rPr>
              <a:t>th</a:t>
            </a:r>
            <a:r>
              <a:rPr lang="en-US" altLang="zh-CN" sz="2400" dirty="0" smtClean="0">
                <a:latin typeface="Times New Roman" pitchFamily="18" charset="0"/>
                <a:cs typeface="Times New Roman" pitchFamily="18" charset="0"/>
              </a:rPr>
              <a:t> February, 2005, the Ministry of Education of China published  </a:t>
            </a:r>
            <a:r>
              <a:rPr lang="en-US" altLang="zh-CN" sz="2400" i="1" dirty="0" smtClean="0">
                <a:latin typeface="Times New Roman" pitchFamily="18" charset="0"/>
                <a:cs typeface="Times New Roman" pitchFamily="18" charset="0"/>
              </a:rPr>
              <a:t>The Reform Scheme of National College English Test Band 4 and 6</a:t>
            </a:r>
            <a:r>
              <a:rPr lang="en-US" altLang="zh-CN" sz="2400" dirty="0" smtClean="0">
                <a:latin typeface="Times New Roman" pitchFamily="18" charset="0"/>
                <a:cs typeface="Times New Roman" pitchFamily="18" charset="0"/>
              </a:rPr>
              <a:t>. According to the scheme, CET-4 would be adopt a totally different form. The new type of CET-4 will be held in some experimental universities of college English teaching reform  in January and June, 2006.  But all the universities in China must adopt the newly-reformed CET-4 test from January, 2007.  The changes can be stated from the following aspects: </a:t>
            </a:r>
          </a:p>
          <a:p>
            <a:pPr algn="just">
              <a:lnSpc>
                <a:spcPts val="3300"/>
              </a:lnSpc>
              <a:buFont typeface="Wingdings" pitchFamily="2" charset="2"/>
              <a:buChar char="Ø"/>
            </a:pPr>
            <a:r>
              <a:rPr lang="en-US" altLang="zh-CN" sz="2400" dirty="0" smtClean="0">
                <a:latin typeface="Times New Roman" pitchFamily="18" charset="0"/>
                <a:cs typeface="Times New Roman" pitchFamily="18" charset="0"/>
              </a:rPr>
              <a:t> </a:t>
            </a:r>
            <a:r>
              <a:rPr lang="en-US" altLang="zh-CN" sz="2400" b="1" dirty="0" smtClean="0">
                <a:latin typeface="Times New Roman" pitchFamily="18" charset="0"/>
                <a:cs typeface="Times New Roman" pitchFamily="18" charset="0"/>
              </a:rPr>
              <a:t>Scoring System</a:t>
            </a:r>
          </a:p>
          <a:p>
            <a:pPr algn="just">
              <a:lnSpc>
                <a:spcPts val="3300"/>
              </a:lnSpc>
            </a:pPr>
            <a:r>
              <a:rPr lang="en-US" altLang="zh-CN" sz="2400" dirty="0" smtClean="0">
                <a:latin typeface="Times New Roman" pitchFamily="18" charset="0"/>
                <a:cs typeface="Times New Roman" pitchFamily="18" charset="0"/>
              </a:rPr>
              <a:t>    In the new type of scoring system, the full score would become 710 and examinees’ original mark will be converted into the normal-distributed score with norm-referenced Mean=500,SD=70 through scoring weighting and equating.  </a:t>
            </a:r>
          </a:p>
          <a:p>
            <a:pPr algn="just">
              <a:lnSpc>
                <a:spcPts val="3600"/>
              </a:lnSpc>
            </a:pPr>
            <a:endParaRPr lang="en-US" altLang="zh-CN" sz="2400" dirty="0" smtClean="0">
              <a:latin typeface="Times New Roman" pitchFamily="18" charset="0"/>
              <a:cs typeface="Times New Roman" pitchFamily="18" charset="0"/>
            </a:endParaRPr>
          </a:p>
          <a:p>
            <a:endParaRPr lang="zh-CN" altLang="en-US" dirty="0"/>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530671" y="252428"/>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5" name="TextBox 4"/>
          <p:cNvSpPr txBox="1"/>
          <p:nvPr/>
        </p:nvSpPr>
        <p:spPr>
          <a:xfrm>
            <a:off x="508001" y="914400"/>
            <a:ext cx="11045372" cy="8209940"/>
          </a:xfrm>
          <a:prstGeom prst="rect">
            <a:avLst/>
          </a:prstGeom>
          <a:noFill/>
        </p:spPr>
        <p:txBody>
          <a:bodyPr wrap="square" rtlCol="0">
            <a:spAutoFit/>
          </a:bodyPr>
          <a:lstStyle/>
          <a:p>
            <a:pPr>
              <a:buFont typeface="Wingdings" pitchFamily="2" charset="2"/>
              <a:buChar char="Ø"/>
            </a:pPr>
            <a:endParaRPr lang="en-US" altLang="zh-CN" sz="2400" b="1" dirty="0" smtClean="0">
              <a:latin typeface="Times New Roman" pitchFamily="18" charset="0"/>
              <a:cs typeface="Times New Roman" pitchFamily="18" charset="0"/>
            </a:endParaRPr>
          </a:p>
          <a:p>
            <a:pPr>
              <a:buFont typeface="Wingdings" pitchFamily="2" charset="2"/>
              <a:buChar char="Ø"/>
            </a:pPr>
            <a:endParaRPr lang="en-US" altLang="zh-CN" sz="2400" b="1" dirty="0" smtClean="0">
              <a:latin typeface="Times New Roman" pitchFamily="18" charset="0"/>
              <a:cs typeface="Times New Roman" pitchFamily="18" charset="0"/>
            </a:endParaRPr>
          </a:p>
          <a:p>
            <a:pPr>
              <a:buFont typeface="Wingdings" pitchFamily="2" charset="2"/>
              <a:buChar char="Ø"/>
            </a:pPr>
            <a:endParaRPr lang="en-US" altLang="zh-CN" sz="2400" b="1" dirty="0" smtClean="0">
              <a:latin typeface="Times New Roman" pitchFamily="18" charset="0"/>
              <a:cs typeface="Times New Roman" pitchFamily="18" charset="0"/>
            </a:endParaRPr>
          </a:p>
          <a:p>
            <a:pPr>
              <a:buFont typeface="Wingdings" pitchFamily="2" charset="2"/>
              <a:buChar char="Ø"/>
            </a:pPr>
            <a:r>
              <a:rPr lang="en-US" altLang="zh-CN" sz="2400" b="1" dirty="0" smtClean="0">
                <a:latin typeface="Times New Roman" pitchFamily="18" charset="0"/>
                <a:cs typeface="Times New Roman" pitchFamily="18" charset="0"/>
              </a:rPr>
              <a:t> Grade Reporting </a:t>
            </a:r>
          </a:p>
          <a:p>
            <a:pPr algn="just">
              <a:lnSpc>
                <a:spcPts val="3200"/>
              </a:lnSpc>
            </a:pPr>
            <a:r>
              <a:rPr lang="en-US" altLang="zh-CN" sz="2400" dirty="0" smtClean="0">
                <a:latin typeface="Times New Roman" pitchFamily="18" charset="0"/>
                <a:cs typeface="Times New Roman" pitchFamily="18" charset="0"/>
              </a:rPr>
              <a:t>     Instead of the certificate, a score report will be sent to every test taker whose grade is between 220</a:t>
            </a:r>
            <a:r>
              <a:rPr lang="zh-CN" altLang="en-US" sz="2400" dirty="0" smtClean="0">
                <a:solidFill>
                  <a:srgbClr val="FF0000"/>
                </a:solidFill>
                <a:latin typeface="Times New Roman" pitchFamily="18" charset="0"/>
                <a:cs typeface="Times New Roman" pitchFamily="18" charset="0"/>
              </a:rPr>
              <a:t> </a:t>
            </a:r>
            <a:r>
              <a:rPr lang="en-US" altLang="zh-CN" sz="2400" dirty="0" smtClean="0">
                <a:latin typeface="Times New Roman" pitchFamily="18" charset="0"/>
                <a:cs typeface="Times New Roman" pitchFamily="18" charset="0"/>
              </a:rPr>
              <a:t>and 710, including the total score and score in every part of the test. Besides, the committee will also provide explanation of students’ score to universities.</a:t>
            </a:r>
          </a:p>
          <a:p>
            <a:pPr>
              <a:lnSpc>
                <a:spcPts val="3300"/>
              </a:lnSpc>
              <a:buFont typeface="Wingdings" pitchFamily="2" charset="2"/>
              <a:buChar char="Ø"/>
            </a:pPr>
            <a:r>
              <a:rPr lang="en-US" altLang="zh-CN" sz="1800" dirty="0" smtClean="0"/>
              <a:t> </a:t>
            </a:r>
            <a:r>
              <a:rPr lang="en-US" altLang="zh-CN" sz="2400" b="1" dirty="0" smtClean="0">
                <a:latin typeface="Times New Roman" pitchFamily="18" charset="0"/>
                <a:cs typeface="Times New Roman" pitchFamily="18" charset="0"/>
              </a:rPr>
              <a:t>Management system</a:t>
            </a:r>
          </a:p>
          <a:p>
            <a:pPr algn="just">
              <a:lnSpc>
                <a:spcPts val="3300"/>
              </a:lnSpc>
            </a:pPr>
            <a:r>
              <a:rPr lang="en-US" altLang="zh-CN" sz="2400" dirty="0" smtClean="0">
                <a:latin typeface="Times New Roman" pitchFamily="18" charset="0"/>
                <a:cs typeface="Times New Roman" pitchFamily="18" charset="0"/>
              </a:rPr>
              <a:t>     From June, 2005, the Ministry of Education would use the new test registration and management system that would restrict the qualification of test takers. All the social examinees, such as those study at night school, are not entitled to take CET-4 exam any more from January 2007 nationwide. Some areas even began to carry out this new policy from January, 2006. </a:t>
            </a:r>
          </a:p>
          <a:p>
            <a:pPr algn="just">
              <a:lnSpc>
                <a:spcPts val="3300"/>
              </a:lnSpc>
            </a:pPr>
            <a:r>
              <a:rPr lang="en-US" altLang="zh-CN" sz="2400" b="1" dirty="0" smtClean="0">
                <a:latin typeface="Times New Roman" pitchFamily="18" charset="0"/>
                <a:cs typeface="Times New Roman" pitchFamily="18" charset="0"/>
              </a:rPr>
              <a:t>    </a:t>
            </a:r>
            <a:endParaRPr lang="en-US" altLang="zh-CN" sz="1800" u="sng" dirty="0" smtClean="0">
              <a:latin typeface="Times New Roman" pitchFamily="18" charset="0"/>
              <a:cs typeface="Times New Roman" pitchFamily="18" charset="0"/>
            </a:endParaRPr>
          </a:p>
          <a:p>
            <a:endParaRPr lang="en-US" altLang="zh-CN" sz="2400" b="1" dirty="0" smtClean="0">
              <a:latin typeface="Times New Roman" pitchFamily="18" charset="0"/>
              <a:cs typeface="Times New Roman" pitchFamily="18" charset="0"/>
            </a:endParaRPr>
          </a:p>
          <a:p>
            <a:endParaRPr lang="en-US" altLang="zh-CN" sz="2400" b="1" dirty="0" smtClean="0">
              <a:latin typeface="Times New Roman" pitchFamily="18" charset="0"/>
              <a:cs typeface="Times New Roman" pitchFamily="18" charset="0"/>
            </a:endParaRPr>
          </a:p>
          <a:p>
            <a:endParaRPr lang="en-US" altLang="zh-CN" sz="1800" dirty="0" smtClean="0"/>
          </a:p>
          <a:p>
            <a:endParaRPr lang="en-US" altLang="zh-CN" sz="1800" dirty="0" smtClean="0"/>
          </a:p>
          <a:p>
            <a:endParaRPr lang="zh-CN" altLang="zh-CN" sz="1800" dirty="0" smtClean="0"/>
          </a:p>
          <a:p>
            <a:endParaRPr lang="zh-CN" altLang="zh-CN" dirty="0" smtClean="0"/>
          </a:p>
          <a:p>
            <a:endParaRPr lang="zh-CN" altLang="zh-CN" dirty="0" smtClean="0"/>
          </a:p>
          <a:p>
            <a:endParaRPr lang="zh-CN" altLang="en-US" dirty="0"/>
          </a:p>
        </p:txBody>
      </p:sp>
      <p:pic>
        <p:nvPicPr>
          <p:cNvPr id="8" name="图片 7" descr="分数公式.png"/>
          <p:cNvPicPr>
            <a:picLocks noChangeAspect="1"/>
          </p:cNvPicPr>
          <p:nvPr/>
        </p:nvPicPr>
        <p:blipFill>
          <a:blip r:embed="rId2" cstate="print"/>
          <a:stretch>
            <a:fillRect/>
          </a:stretch>
        </p:blipFill>
        <p:spPr>
          <a:xfrm>
            <a:off x="954542" y="1233714"/>
            <a:ext cx="3479204" cy="816201"/>
          </a:xfrm>
          <a:prstGeom prst="rect">
            <a:avLst/>
          </a:prstGeom>
        </p:spPr>
      </p:pic>
      <p:sp>
        <p:nvSpPr>
          <p:cNvPr id="9" name="TextBox 8"/>
          <p:cNvSpPr txBox="1"/>
          <p:nvPr/>
        </p:nvSpPr>
        <p:spPr>
          <a:xfrm>
            <a:off x="4731657" y="1465943"/>
            <a:ext cx="6705600" cy="400110"/>
          </a:xfrm>
          <a:prstGeom prst="rect">
            <a:avLst/>
          </a:prstGeom>
          <a:noFill/>
        </p:spPr>
        <p:txBody>
          <a:bodyPr wrap="square" rtlCol="0">
            <a:spAutoFit/>
          </a:bodyPr>
          <a:lstStyle/>
          <a:p>
            <a:r>
              <a:rPr lang="en-US" altLang="zh-CN" sz="2000" dirty="0" err="1" smtClean="0">
                <a:latin typeface="Times New Roman" pitchFamily="18" charset="0"/>
                <a:cs typeface="Times New Roman" pitchFamily="18" charset="0"/>
              </a:rPr>
              <a:t>TotSco</a:t>
            </a:r>
            <a:r>
              <a:rPr lang="en-US" altLang="zh-CN" sz="2000" dirty="0" smtClean="0">
                <a:latin typeface="Times New Roman" pitchFamily="18" charset="0"/>
                <a:cs typeface="Times New Roman" pitchFamily="18" charset="0"/>
              </a:rPr>
              <a:t>:  reporting  points             X: original total points</a:t>
            </a:r>
            <a:endParaRPr lang="zh-CN" altLang="en-US" sz="2000" dirty="0">
              <a:latin typeface="Times New Roman" pitchFamily="18" charset="0"/>
              <a:cs typeface="Times New Roman" pitchFamily="18" charset="0"/>
            </a:endParaRP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472613" y="295971"/>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1066801" y="1407886"/>
            <a:ext cx="3132937" cy="4531568"/>
          </a:xfrm>
          <a:prstGeom prst="rect">
            <a:avLst/>
          </a:prstGeom>
          <a:noFill/>
          <a:ln w="9525">
            <a:noFill/>
            <a:miter lim="800000"/>
            <a:headEnd/>
            <a:tailEnd/>
          </a:ln>
        </p:spPr>
      </p:pic>
      <p:sp>
        <p:nvSpPr>
          <p:cNvPr id="10" name="TextBox 9"/>
          <p:cNvSpPr txBox="1"/>
          <p:nvPr/>
        </p:nvSpPr>
        <p:spPr>
          <a:xfrm>
            <a:off x="4383314" y="5457372"/>
            <a:ext cx="4034972" cy="461665"/>
          </a:xfrm>
          <a:prstGeom prst="rect">
            <a:avLst/>
          </a:prstGeom>
          <a:noFill/>
        </p:spPr>
        <p:txBody>
          <a:bodyPr wrap="square" rtlCol="0">
            <a:spAutoFit/>
          </a:bodyPr>
          <a:lstStyle/>
          <a:p>
            <a:r>
              <a:rPr lang="en-US" altLang="zh-CN" sz="2400" dirty="0" smtClean="0">
                <a:latin typeface="Times New Roman" pitchFamily="18" charset="0"/>
                <a:cs typeface="Times New Roman" pitchFamily="18" charset="0"/>
              </a:rPr>
              <a:t>A sample of the score report</a:t>
            </a:r>
            <a:endParaRPr lang="zh-CN" altLang="en-US" sz="2400" dirty="0">
              <a:latin typeface="Times New Roman" pitchFamily="18" charset="0"/>
              <a:cs typeface="Times New Roman" pitchFamily="18" charset="0"/>
            </a:endParaRPr>
          </a:p>
        </p:txBody>
      </p:sp>
      <p:sp>
        <p:nvSpPr>
          <p:cNvPr id="11" name="TextBox 10"/>
          <p:cNvSpPr txBox="1"/>
          <p:nvPr/>
        </p:nvSpPr>
        <p:spPr>
          <a:xfrm>
            <a:off x="5239657" y="1524000"/>
            <a:ext cx="6197600" cy="2862322"/>
          </a:xfrm>
          <a:prstGeom prst="rect">
            <a:avLst/>
          </a:prstGeom>
          <a:noFill/>
        </p:spPr>
        <p:txBody>
          <a:bodyPr wrap="square" rtlCol="0">
            <a:spAutoFit/>
          </a:bodyPr>
          <a:lstStyle/>
          <a:p>
            <a:pPr>
              <a:lnSpc>
                <a:spcPct val="150000"/>
              </a:lnSpc>
              <a:buFont typeface="Wingdings" pitchFamily="2" charset="2"/>
              <a:buChar char="Ø"/>
            </a:pPr>
            <a:r>
              <a:rPr lang="en-US" altLang="zh-CN" sz="2400" b="1" dirty="0" smtClean="0">
                <a:latin typeface="Times New Roman" pitchFamily="18" charset="0"/>
                <a:cs typeface="Times New Roman" pitchFamily="18" charset="0"/>
              </a:rPr>
              <a:t>Management system</a:t>
            </a:r>
          </a:p>
          <a:p>
            <a:pPr>
              <a:lnSpc>
                <a:spcPct val="150000"/>
              </a:lnSpc>
            </a:pPr>
            <a:r>
              <a:rPr lang="en-US" altLang="zh-CN" sz="2400" dirty="0" smtClean="0">
                <a:latin typeface="Times New Roman" pitchFamily="18" charset="0"/>
                <a:cs typeface="Times New Roman" pitchFamily="18" charset="0"/>
              </a:rPr>
              <a:t>In June, 2007, </a:t>
            </a:r>
            <a:r>
              <a:rPr lang="en-US" altLang="zh-CN" sz="2400" u="sng" dirty="0" smtClean="0">
                <a:latin typeface="Times New Roman" pitchFamily="18" charset="0"/>
                <a:cs typeface="Times New Roman" pitchFamily="18" charset="0"/>
              </a:rPr>
              <a:t>CET</a:t>
            </a:r>
            <a:r>
              <a:rPr lang="en-US" altLang="zh-CN" sz="2400" b="1" u="sng" dirty="0" smtClean="0">
                <a:latin typeface="Times New Roman" pitchFamily="18" charset="0"/>
                <a:cs typeface="Times New Roman" pitchFamily="18" charset="0"/>
              </a:rPr>
              <a:t>-</a:t>
            </a:r>
            <a:r>
              <a:rPr lang="en-US" altLang="zh-CN" sz="2400" u="sng" dirty="0" smtClean="0">
                <a:latin typeface="Times New Roman" pitchFamily="18" charset="0"/>
                <a:cs typeface="Times New Roman" pitchFamily="18" charset="0"/>
              </a:rPr>
              <a:t>Online marking</a:t>
            </a:r>
            <a:r>
              <a:rPr lang="en-US" altLang="zh-CN" sz="2400" dirty="0" smtClean="0">
                <a:latin typeface="Times New Roman" pitchFamily="18" charset="0"/>
                <a:cs typeface="Times New Roman" pitchFamily="18" charset="0"/>
              </a:rPr>
              <a:t> was put into practice</a:t>
            </a:r>
          </a:p>
          <a:p>
            <a:pPr>
              <a:lnSpc>
                <a:spcPct val="150000"/>
              </a:lnSpc>
            </a:pPr>
            <a:r>
              <a:rPr lang="en-US" altLang="zh-CN" sz="2400" dirty="0" smtClean="0">
                <a:latin typeface="Times New Roman" pitchFamily="18" charset="0"/>
                <a:cs typeface="Times New Roman" pitchFamily="18" charset="0"/>
              </a:rPr>
              <a:t>In December, 2008, the </a:t>
            </a:r>
            <a:r>
              <a:rPr lang="en-US" altLang="zh-CN" sz="2400" u="sng" dirty="0" smtClean="0">
                <a:latin typeface="Times New Roman" pitchFamily="18" charset="0"/>
                <a:cs typeface="Times New Roman" pitchFamily="18" charset="0"/>
              </a:rPr>
              <a:t>Internet-based CET-4 </a:t>
            </a:r>
            <a:r>
              <a:rPr lang="en-US" altLang="zh-CN" sz="2400" dirty="0" smtClean="0">
                <a:latin typeface="Times New Roman" pitchFamily="18" charset="0"/>
                <a:cs typeface="Times New Roman" pitchFamily="18" charset="0"/>
              </a:rPr>
              <a:t>began to be experimented in some area.</a:t>
            </a:r>
            <a:endParaRPr lang="zh-CN" alt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588728" y="281456"/>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cxnSp>
        <p:nvCxnSpPr>
          <p:cNvPr id="8" name="直接箭头连接符 7"/>
          <p:cNvCxnSpPr/>
          <p:nvPr/>
        </p:nvCxnSpPr>
        <p:spPr>
          <a:xfrm>
            <a:off x="2815771" y="7518400"/>
            <a:ext cx="26125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53143" y="1074057"/>
            <a:ext cx="10784114" cy="2954655"/>
          </a:xfrm>
          <a:prstGeom prst="rect">
            <a:avLst/>
          </a:prstGeom>
          <a:noFill/>
        </p:spPr>
        <p:txBody>
          <a:bodyPr wrap="square" rtlCol="0">
            <a:spAutoFit/>
          </a:bodyPr>
          <a:lstStyle/>
          <a:p>
            <a:pPr>
              <a:buFont typeface="Wingdings" pitchFamily="2" charset="2"/>
              <a:buChar char="Ø"/>
            </a:pPr>
            <a:r>
              <a:rPr lang="en-US" altLang="zh-CN" sz="2400" b="1" dirty="0" smtClean="0">
                <a:latin typeface="Times New Roman" pitchFamily="18" charset="0"/>
                <a:cs typeface="Times New Roman" pitchFamily="18" charset="0"/>
              </a:rPr>
              <a:t>Test content</a:t>
            </a:r>
          </a:p>
          <a:p>
            <a:endParaRPr lang="en-US" altLang="zh-CN" sz="2400" dirty="0" smtClean="0"/>
          </a:p>
          <a:p>
            <a:endParaRPr lang="en-US" altLang="zh-CN" sz="2400" dirty="0" smtClean="0"/>
          </a:p>
          <a:p>
            <a:r>
              <a:rPr lang="zh-CN" altLang="zh-CN" sz="1800" dirty="0" smtClean="0">
                <a:solidFill>
                  <a:schemeClr val="accent1"/>
                </a:solidFill>
              </a:rPr>
              <a:t>　　</a:t>
            </a:r>
            <a:endParaRPr lang="en-US" altLang="zh-CN" sz="2400" dirty="0" smtClean="0">
              <a:latin typeface="Times New Roman" pitchFamily="18" charset="0"/>
              <a:cs typeface="Times New Roman" pitchFamily="18" charset="0"/>
            </a:endParaRPr>
          </a:p>
          <a:p>
            <a:endParaRPr lang="en-US" altLang="zh-CN" sz="2400" dirty="0" smtClean="0">
              <a:latin typeface="Times New Roman" pitchFamily="18" charset="0"/>
              <a:cs typeface="Times New Roman" pitchFamily="18" charset="0"/>
            </a:endParaRPr>
          </a:p>
          <a:p>
            <a:endParaRPr lang="en-US" altLang="zh-CN" sz="2400" dirty="0" smtClean="0">
              <a:latin typeface="Times New Roman" pitchFamily="18" charset="0"/>
              <a:cs typeface="Times New Roman" pitchFamily="18" charset="0"/>
            </a:endParaRPr>
          </a:p>
          <a:p>
            <a:endParaRPr lang="en-US" altLang="zh-CN" sz="2400" dirty="0" smtClean="0">
              <a:latin typeface="Times New Roman" pitchFamily="18" charset="0"/>
              <a:cs typeface="Times New Roman" pitchFamily="18" charset="0"/>
            </a:endParaRPr>
          </a:p>
          <a:p>
            <a:endParaRPr lang="zh-CN" altLang="en-US" sz="2400" dirty="0">
              <a:latin typeface="Times New Roman" pitchFamily="18" charset="0"/>
              <a:cs typeface="Times New Roman" pitchFamily="18" charset="0"/>
            </a:endParaRPr>
          </a:p>
        </p:txBody>
      </p:sp>
      <p:graphicFrame>
        <p:nvGraphicFramePr>
          <p:cNvPr id="9" name="表格 8"/>
          <p:cNvGraphicFramePr>
            <a:graphicFrameLocks noGrp="1"/>
          </p:cNvGraphicFramePr>
          <p:nvPr/>
        </p:nvGraphicFramePr>
        <p:xfrm>
          <a:off x="885371" y="1547222"/>
          <a:ext cx="10421258" cy="4998720"/>
        </p:xfrm>
        <a:graphic>
          <a:graphicData uri="http://schemas.openxmlformats.org/drawingml/2006/table">
            <a:tbl>
              <a:tblPr firstRow="1" bandRow="1">
                <a:tableStyleId>{5C22544A-7EE6-4342-B048-85BDC9FD1C3A}</a:tableStyleId>
              </a:tblPr>
              <a:tblGrid>
                <a:gridCol w="1864187"/>
                <a:gridCol w="1527333"/>
                <a:gridCol w="1701196"/>
                <a:gridCol w="1883969"/>
                <a:gridCol w="999696"/>
                <a:gridCol w="1051866"/>
                <a:gridCol w="554362"/>
                <a:gridCol w="838649"/>
              </a:tblGrid>
              <a:tr h="672611">
                <a:tc>
                  <a:txBody>
                    <a:bodyPr/>
                    <a:lstStyle/>
                    <a:p>
                      <a:r>
                        <a:rPr lang="en-US" altLang="zh-CN" sz="2000" dirty="0" smtClean="0"/>
                        <a:t>Section</a:t>
                      </a:r>
                      <a:endParaRPr lang="zh-CN" altLang="en-US" sz="2000" dirty="0"/>
                    </a:p>
                  </a:txBody>
                  <a:tcPr anchor="ctr" anchorCtr="1"/>
                </a:tc>
                <a:tc gridSpan="2">
                  <a:txBody>
                    <a:bodyPr/>
                    <a:lstStyle/>
                    <a:p>
                      <a:r>
                        <a:rPr lang="en-US" altLang="zh-CN" sz="2000" dirty="0" smtClean="0"/>
                        <a:t>Content</a:t>
                      </a:r>
                      <a:endParaRPr lang="zh-CN" altLang="en-US" sz="2000" dirty="0"/>
                    </a:p>
                  </a:txBody>
                  <a:tcPr anchor="ctr" anchorCtr="1"/>
                </a:tc>
                <a:tc hMerge="1">
                  <a:txBody>
                    <a:bodyPr/>
                    <a:lstStyle/>
                    <a:p>
                      <a:endParaRPr lang="zh-CN" altLang="en-US"/>
                    </a:p>
                  </a:txBody>
                  <a:tcPr/>
                </a:tc>
                <a:tc>
                  <a:txBody>
                    <a:bodyPr/>
                    <a:lstStyle/>
                    <a:p>
                      <a:r>
                        <a:rPr lang="en-US" altLang="zh-CN" sz="2000" dirty="0" smtClean="0"/>
                        <a:t>Item format</a:t>
                      </a:r>
                      <a:endParaRPr lang="zh-CN" altLang="en-US" sz="2000" dirty="0"/>
                    </a:p>
                  </a:txBody>
                  <a:tcPr anchor="ctr" anchorCtr="1"/>
                </a:tc>
                <a:tc gridSpan="2">
                  <a:txBody>
                    <a:bodyPr/>
                    <a:lstStyle/>
                    <a:p>
                      <a:r>
                        <a:rPr lang="en-US" altLang="zh-CN" sz="2000" dirty="0" smtClean="0"/>
                        <a:t>Time </a:t>
                      </a:r>
                      <a:endParaRPr lang="zh-CN" altLang="en-US" sz="2000" dirty="0"/>
                    </a:p>
                  </a:txBody>
                  <a:tcPr anchor="ctr" anchorCtr="1"/>
                </a:tc>
                <a:tc hMerge="1">
                  <a:txBody>
                    <a:bodyPr/>
                    <a:lstStyle/>
                    <a:p>
                      <a:endParaRPr lang="zh-CN" altLang="en-US"/>
                    </a:p>
                  </a:txBody>
                  <a:tcPr/>
                </a:tc>
                <a:tc gridSpan="2">
                  <a:txBody>
                    <a:bodyPr/>
                    <a:lstStyle/>
                    <a:p>
                      <a:r>
                        <a:rPr lang="en-US" altLang="zh-CN" sz="2000" dirty="0" smtClean="0"/>
                        <a:t>Score weight</a:t>
                      </a:r>
                      <a:endParaRPr lang="zh-CN" altLang="en-US" sz="2000" dirty="0"/>
                    </a:p>
                  </a:txBody>
                  <a:tcPr anchor="ctr" anchorCtr="1"/>
                </a:tc>
                <a:tc hMerge="1">
                  <a:txBody>
                    <a:bodyPr/>
                    <a:lstStyle/>
                    <a:p>
                      <a:endParaRPr lang="zh-CN" altLang="en-US"/>
                    </a:p>
                  </a:txBody>
                  <a:tcPr/>
                </a:tc>
              </a:tr>
              <a:tr h="450348">
                <a:tc rowSpan="4">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Listening Comprehension</a:t>
                      </a:r>
                      <a:endParaRPr lang="zh-CN" altLang="en-US" sz="2000" dirty="0" smtClean="0">
                        <a:latin typeface="Times New Roman" pitchFamily="18" charset="0"/>
                        <a:cs typeface="Times New Roman" pitchFamily="18" charset="0"/>
                      </a:endParaRPr>
                    </a:p>
                    <a:p>
                      <a:endParaRPr lang="zh-CN" altLang="en-US" sz="2000" dirty="0">
                        <a:latin typeface="Times New Roman" pitchFamily="18" charset="0"/>
                        <a:cs typeface="Times New Roman" pitchFamily="18" charset="0"/>
                      </a:endParaRPr>
                    </a:p>
                  </a:txBody>
                  <a:tcPr anchor="ctr"/>
                </a:tc>
                <a:tc rowSpan="2">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Conversation</a:t>
                      </a:r>
                      <a:endParaRPr lang="zh-CN" altLang="en-US" sz="2000" dirty="0" smtClean="0">
                        <a:latin typeface="Times New Roman" pitchFamily="18" charset="0"/>
                        <a:cs typeface="Times New Roman" pitchFamily="18" charset="0"/>
                      </a:endParaRPr>
                    </a:p>
                    <a:p>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short</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rowSpan="4" gridSpan="2">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35 minutes</a:t>
                      </a:r>
                      <a:endParaRPr lang="zh-CN" altLang="en-US" sz="2000" dirty="0" smtClean="0">
                        <a:latin typeface="Times New Roman" pitchFamily="18" charset="0"/>
                        <a:cs typeface="Times New Roman" pitchFamily="18" charset="0"/>
                      </a:endParaRPr>
                    </a:p>
                    <a:p>
                      <a:endParaRPr lang="zh-CN" altLang="en-US" sz="2000" dirty="0">
                        <a:latin typeface="Times New Roman" pitchFamily="18" charset="0"/>
                        <a:cs typeface="Times New Roman" pitchFamily="18" charset="0"/>
                      </a:endParaRPr>
                    </a:p>
                  </a:txBody>
                  <a:tcPr anchor="ctr"/>
                </a:tc>
                <a:tc rowSpan="4" hMerge="1">
                  <a:txBody>
                    <a:bodyPr/>
                    <a:lstStyle/>
                    <a:p>
                      <a:endParaRPr lang="zh-CN" altLang="en-US"/>
                    </a:p>
                  </a:txBody>
                  <a:tcPr/>
                </a:tc>
                <a:tc rowSpan="2">
                  <a:txBody>
                    <a:bodyPr/>
                    <a:lstStyle/>
                    <a:p>
                      <a:r>
                        <a:rPr lang="en-US" altLang="zh-CN" sz="2000" dirty="0" smtClean="0">
                          <a:latin typeface="Times New Roman" pitchFamily="18" charset="0"/>
                          <a:cs typeface="Times New Roman" pitchFamily="18" charset="0"/>
                        </a:rPr>
                        <a:t>15%</a:t>
                      </a:r>
                      <a:endParaRPr lang="zh-CN" altLang="en-US" sz="2000" dirty="0">
                        <a:latin typeface="Times New Roman" pitchFamily="18" charset="0"/>
                        <a:cs typeface="Times New Roman" pitchFamily="18" charset="0"/>
                      </a:endParaRPr>
                    </a:p>
                  </a:txBody>
                  <a:tcPr anchor="ctr"/>
                </a:tc>
                <a:tc rowSpan="4">
                  <a:txBody>
                    <a:bodyPr/>
                    <a:lstStyle/>
                    <a:p>
                      <a:r>
                        <a:rPr lang="en-US" altLang="zh-CN" sz="2000" dirty="0" smtClean="0">
                          <a:latin typeface="Times New Roman" pitchFamily="18" charset="0"/>
                          <a:cs typeface="Times New Roman" pitchFamily="18" charset="0"/>
                        </a:rPr>
                        <a:t>35%</a:t>
                      </a:r>
                      <a:endParaRPr lang="zh-CN" altLang="en-US" sz="2000" dirty="0">
                        <a:latin typeface="Times New Roman" pitchFamily="18" charset="0"/>
                        <a:cs typeface="Times New Roman" pitchFamily="18" charset="0"/>
                      </a:endParaRPr>
                    </a:p>
                  </a:txBody>
                  <a:tcPr anchor="ctr"/>
                </a:tc>
              </a:tr>
              <a:tr h="450348">
                <a:tc vMerge="1">
                  <a:txBody>
                    <a:bodyPr/>
                    <a:lstStyle/>
                    <a:p>
                      <a:endParaRPr lang="zh-CN" altLang="en-US" dirty="0"/>
                    </a:p>
                  </a:txBody>
                  <a:tcPr/>
                </a:tc>
                <a:tc vMerge="1">
                  <a:txBody>
                    <a:bodyPr/>
                    <a:lstStyle/>
                    <a:p>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long</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gridSpan="2" vMerge="1">
                  <a:txBody>
                    <a:bodyPr/>
                    <a:lstStyle/>
                    <a:p>
                      <a:endParaRPr lang="zh-CN" altLang="en-US" sz="2000" dirty="0">
                        <a:latin typeface="Times New Roman" pitchFamily="18" charset="0"/>
                        <a:cs typeface="Times New Roman" pitchFamily="18" charset="0"/>
                      </a:endParaRPr>
                    </a:p>
                  </a:txBody>
                  <a:tcPr/>
                </a:tc>
                <a:tc hMerge="1" vMerge="1">
                  <a:txBody>
                    <a:bodyPr/>
                    <a:lstStyle/>
                    <a:p>
                      <a:endParaRPr lang="zh-CN" altLang="en-US"/>
                    </a:p>
                  </a:txBody>
                  <a:tcPr/>
                </a:tc>
                <a:tc vMerge="1">
                  <a:txBody>
                    <a:bodyPr/>
                    <a:lstStyle/>
                    <a:p>
                      <a:endParaRPr lang="zh-CN" altLang="en-US" sz="2000" dirty="0">
                        <a:latin typeface="Times New Roman" pitchFamily="18" charset="0"/>
                        <a:cs typeface="Times New Roman" pitchFamily="18" charset="0"/>
                      </a:endParaRPr>
                    </a:p>
                  </a:txBody>
                  <a:tcPr/>
                </a:tc>
                <a:tc vMerge="1">
                  <a:txBody>
                    <a:bodyPr/>
                    <a:lstStyle/>
                    <a:p>
                      <a:endParaRPr lang="zh-CN" altLang="en-US" sz="2000" dirty="0">
                        <a:latin typeface="Times New Roman" pitchFamily="18" charset="0"/>
                        <a:cs typeface="Times New Roman" pitchFamily="18" charset="0"/>
                      </a:endParaRPr>
                    </a:p>
                  </a:txBody>
                  <a:tcPr/>
                </a:tc>
              </a:tr>
              <a:tr h="672611">
                <a:tc vMerge="1">
                  <a:txBody>
                    <a:bodyPr/>
                    <a:lstStyle/>
                    <a:p>
                      <a:endParaRPr lang="zh-CN" altLang="en-US" dirty="0"/>
                    </a:p>
                  </a:txBody>
                  <a:tcPr/>
                </a:tc>
                <a:tc rowSpan="2">
                  <a:txBody>
                    <a:bodyPr/>
                    <a:lstStyle/>
                    <a:p>
                      <a:r>
                        <a:rPr lang="en-US" altLang="zh-CN" sz="2000" dirty="0" smtClean="0">
                          <a:latin typeface="Times New Roman" pitchFamily="18" charset="0"/>
                          <a:cs typeface="Times New Roman" pitchFamily="18" charset="0"/>
                        </a:rPr>
                        <a:t>Passage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Passage understanding</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gridSpan="2" vMerge="1">
                  <a:txBody>
                    <a:bodyPr/>
                    <a:lstStyle/>
                    <a:p>
                      <a:endParaRPr lang="zh-CN" altLang="en-US" sz="2000" dirty="0">
                        <a:latin typeface="Times New Roman" pitchFamily="18" charset="0"/>
                        <a:cs typeface="Times New Roman" pitchFamily="18" charset="0"/>
                      </a:endParaRPr>
                    </a:p>
                  </a:txBody>
                  <a:tcPr/>
                </a:tc>
                <a:tc hMerge="1" vMerge="1">
                  <a:txBody>
                    <a:bodyPr/>
                    <a:lstStyle/>
                    <a:p>
                      <a:endParaRPr lang="zh-CN" altLang="en-US"/>
                    </a:p>
                  </a:txBody>
                  <a:tcPr/>
                </a:tc>
                <a:tc rowSpan="2">
                  <a:txBody>
                    <a:bodyPr/>
                    <a:lstStyle/>
                    <a:p>
                      <a:r>
                        <a:rPr lang="en-US" altLang="zh-CN" sz="2000" dirty="0" smtClean="0">
                          <a:latin typeface="Times New Roman" pitchFamily="18" charset="0"/>
                          <a:cs typeface="Times New Roman" pitchFamily="18" charset="0"/>
                        </a:rPr>
                        <a:t>20%</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r>
              <a:tr h="672611">
                <a:tc vMerge="1">
                  <a:txBody>
                    <a:bodyPr/>
                    <a:lstStyle/>
                    <a:p>
                      <a:endParaRPr lang="zh-CN" altLang="en-US" sz="2000" dirty="0">
                        <a:latin typeface="Times New Roman" pitchFamily="18" charset="0"/>
                        <a:cs typeface="Times New Roman" pitchFamily="18" charset="0"/>
                      </a:endParaRPr>
                    </a:p>
                  </a:txBody>
                  <a:tcPr/>
                </a:tc>
                <a:tc vMerge="1">
                  <a:txBody>
                    <a:bodyPr/>
                    <a:lstStyle/>
                    <a:p>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Passage dictation</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Compound dictation</a:t>
                      </a:r>
                      <a:endParaRPr lang="zh-CN" altLang="en-US" sz="2000" dirty="0" smtClean="0">
                        <a:latin typeface="Times New Roman" pitchFamily="18" charset="0"/>
                        <a:cs typeface="Times New Roman" pitchFamily="18" charset="0"/>
                      </a:endParaRPr>
                    </a:p>
                  </a:txBody>
                  <a:tcPr anchor="ctr"/>
                </a:tc>
                <a:tc gridSpan="2" vMerge="1">
                  <a:txBody>
                    <a:bodyPr/>
                    <a:lstStyle/>
                    <a:p>
                      <a:endParaRPr lang="zh-CN" altLang="en-US" sz="2000" dirty="0">
                        <a:latin typeface="Times New Roman" pitchFamily="18" charset="0"/>
                        <a:cs typeface="Times New Roman" pitchFamily="18" charset="0"/>
                      </a:endParaRPr>
                    </a:p>
                  </a:txBody>
                  <a:tcPr/>
                </a:tc>
                <a:tc hMerge="1" vMerge="1">
                  <a:txBody>
                    <a:bodyPr/>
                    <a:lstStyle/>
                    <a:p>
                      <a:endParaRPr lang="zh-CN" altLang="en-US"/>
                    </a:p>
                  </a:txBody>
                  <a:tcPr/>
                </a:tc>
                <a:tc vMerge="1">
                  <a:txBody>
                    <a:bodyPr/>
                    <a:lstStyle/>
                    <a:p>
                      <a:endParaRPr lang="zh-CN" altLang="en-US" sz="2000" dirty="0">
                        <a:latin typeface="Times New Roman" pitchFamily="18" charset="0"/>
                        <a:cs typeface="Times New Roman" pitchFamily="18" charset="0"/>
                      </a:endParaRPr>
                    </a:p>
                  </a:txBody>
                  <a:tcPr/>
                </a:tc>
                <a:tc vMerge="1">
                  <a:txBody>
                    <a:bodyPr/>
                    <a:lstStyle/>
                    <a:p>
                      <a:endParaRPr lang="zh-CN" altLang="en-US" sz="2000" dirty="0">
                        <a:latin typeface="Times New Roman" pitchFamily="18" charset="0"/>
                        <a:cs typeface="Times New Roman" pitchFamily="18" charset="0"/>
                      </a:endParaRPr>
                    </a:p>
                  </a:txBody>
                  <a:tcPr/>
                </a:tc>
              </a:tr>
              <a:tr h="380172">
                <a:tc rowSpan="4">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Reading comprehension</a:t>
                      </a:r>
                    </a:p>
                    <a:p>
                      <a:endParaRPr lang="zh-CN" altLang="en-US" sz="2000" dirty="0">
                        <a:latin typeface="Times New Roman" pitchFamily="18" charset="0"/>
                        <a:cs typeface="Times New Roman" pitchFamily="18" charset="0"/>
                      </a:endParaRPr>
                    </a:p>
                  </a:txBody>
                  <a:tcPr anchor="ctr"/>
                </a:tc>
                <a:tc rowSpan="2" gridSpan="2">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Reading in depth</a:t>
                      </a:r>
                      <a:endParaRPr lang="zh-CN" altLang="en-US" sz="2000" dirty="0" smtClean="0">
                        <a:latin typeface="Times New Roman" pitchFamily="18" charset="0"/>
                        <a:cs typeface="Times New Roman" pitchFamily="18" charset="0"/>
                      </a:endParaRPr>
                    </a:p>
                  </a:txBody>
                  <a:tcPr anchor="ctr"/>
                </a:tc>
                <a:tc rowSpan="2" hMerge="1">
                  <a:txBody>
                    <a:bodyPr/>
                    <a:lstStyle/>
                    <a:p>
                      <a:endParaRPr lang="zh-CN" altLang="en-US" sz="2000" dirty="0">
                        <a:latin typeface="Times New Roman" pitchFamily="18" charset="0"/>
                        <a:cs typeface="Times New Roman" pitchFamily="18" charset="0"/>
                      </a:endParaRPr>
                    </a:p>
                  </a:txBody>
                  <a:tcP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rowSpan="2">
                  <a:txBody>
                    <a:bodyPr/>
                    <a:lstStyle/>
                    <a:p>
                      <a:r>
                        <a:rPr lang="en-US" altLang="zh-CN" sz="2000" dirty="0" smtClean="0">
                          <a:latin typeface="Times New Roman" pitchFamily="18" charset="0"/>
                          <a:cs typeface="Times New Roman" pitchFamily="18" charset="0"/>
                        </a:rPr>
                        <a:t>25</a:t>
                      </a:r>
                    </a:p>
                    <a:p>
                      <a:r>
                        <a:rPr lang="en-US" altLang="zh-CN" sz="2000" dirty="0" smtClean="0">
                          <a:latin typeface="Times New Roman" pitchFamily="18" charset="0"/>
                          <a:cs typeface="Times New Roman" pitchFamily="18" charset="0"/>
                        </a:rPr>
                        <a:t>minutes</a:t>
                      </a:r>
                      <a:endParaRPr lang="zh-CN" altLang="en-US" sz="2000" dirty="0">
                        <a:latin typeface="Times New Roman" pitchFamily="18" charset="0"/>
                        <a:cs typeface="Times New Roman" pitchFamily="18" charset="0"/>
                      </a:endParaRPr>
                    </a:p>
                  </a:txBody>
                  <a:tcPr anchor="ctr"/>
                </a:tc>
                <a:tc rowSpan="4">
                  <a:txBody>
                    <a:bodyPr/>
                    <a:lstStyle/>
                    <a:p>
                      <a:r>
                        <a:rPr lang="en-US" altLang="zh-CN" sz="2000" dirty="0" smtClean="0">
                          <a:latin typeface="Times New Roman" pitchFamily="18" charset="0"/>
                          <a:cs typeface="Times New Roman" pitchFamily="18" charset="0"/>
                        </a:rPr>
                        <a:t>40 minutes</a:t>
                      </a:r>
                      <a:endParaRPr lang="zh-CN" altLang="en-US" sz="2000" dirty="0">
                        <a:latin typeface="Times New Roman" pitchFamily="18" charset="0"/>
                        <a:cs typeface="Times New Roman" pitchFamily="18" charset="0"/>
                      </a:endParaRPr>
                    </a:p>
                  </a:txBody>
                  <a:tcPr anchor="ctr"/>
                </a:tc>
                <a:tc rowSpan="2">
                  <a:txBody>
                    <a:bodyPr/>
                    <a:lstStyle/>
                    <a:p>
                      <a:r>
                        <a:rPr lang="en-US" altLang="zh-CN" sz="2000" dirty="0" smtClean="0">
                          <a:latin typeface="Times New Roman" pitchFamily="18" charset="0"/>
                          <a:cs typeface="Times New Roman" pitchFamily="18" charset="0"/>
                        </a:rPr>
                        <a:t>25%</a:t>
                      </a:r>
                      <a:endParaRPr lang="zh-CN" altLang="en-US" sz="2000" dirty="0">
                        <a:latin typeface="Times New Roman" pitchFamily="18" charset="0"/>
                        <a:cs typeface="Times New Roman" pitchFamily="18" charset="0"/>
                      </a:endParaRPr>
                    </a:p>
                  </a:txBody>
                  <a:tcPr anchor="ctr"/>
                </a:tc>
                <a:tc rowSpan="4">
                  <a:txBody>
                    <a:bodyPr/>
                    <a:lstStyle/>
                    <a:p>
                      <a:r>
                        <a:rPr lang="en-US" altLang="zh-CN" sz="2000" dirty="0" smtClean="0">
                          <a:latin typeface="Times New Roman" pitchFamily="18" charset="0"/>
                          <a:cs typeface="Times New Roman" pitchFamily="18" charset="0"/>
                        </a:rPr>
                        <a:t>35%</a:t>
                      </a:r>
                      <a:endParaRPr lang="zh-CN" altLang="en-US" sz="2000" dirty="0">
                        <a:latin typeface="Times New Roman" pitchFamily="18" charset="0"/>
                        <a:cs typeface="Times New Roman" pitchFamily="18" charset="0"/>
                      </a:endParaRPr>
                    </a:p>
                  </a:txBody>
                  <a:tcPr anchor="ctr"/>
                </a:tc>
              </a:tr>
              <a:tr h="380172">
                <a:tc vMerge="1">
                  <a:txBody>
                    <a:bodyPr/>
                    <a:lstStyle/>
                    <a:p>
                      <a:endParaRPr lang="zh-CN" altLang="en-US"/>
                    </a:p>
                  </a:txBody>
                  <a:tcPr/>
                </a:tc>
                <a:tc gridSpan="2" vMerge="1">
                  <a:txBody>
                    <a:bodyPr/>
                    <a:lstStyle/>
                    <a:p>
                      <a:endParaRPr lang="zh-CN" altLang="en-US"/>
                    </a:p>
                  </a:txBody>
                  <a:tcPr/>
                </a:tc>
                <a:tc hMerge="1" vMerge="1">
                  <a:txBody>
                    <a:bodyPr/>
                    <a:lstStyle/>
                    <a:p>
                      <a:endParaRPr lang="zh-CN" altLang="en-US"/>
                    </a:p>
                  </a:txBody>
                  <a:tcP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Banked cloze</a:t>
                      </a:r>
                      <a:endParaRPr lang="zh-CN" altLang="en-US" sz="2000" dirty="0" smtClean="0">
                        <a:solidFill>
                          <a:schemeClr val="tx1"/>
                        </a:solidFill>
                        <a:latin typeface="Times New Roman" pitchFamily="18" charset="0"/>
                        <a:cs typeface="Times New Roman" pitchFamily="18" charset="0"/>
                      </a:endParaRPr>
                    </a:p>
                  </a:txBody>
                  <a:tcPr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380172">
                <a:tc vMerge="1">
                  <a:txBody>
                    <a:bodyPr/>
                    <a:lstStyle/>
                    <a:p>
                      <a:endParaRPr lang="zh-CN" altLang="en-US" sz="2000" dirty="0">
                        <a:latin typeface="Times New Roman" pitchFamily="18" charset="0"/>
                        <a:cs typeface="Times New Roman" pitchFamily="18" charset="0"/>
                      </a:endParaRPr>
                    </a:p>
                  </a:txBody>
                  <a:tcPr/>
                </a:tc>
                <a:tc rowSpan="2" gridSpan="2">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Fast reading (skimming &amp; scanning)</a:t>
                      </a:r>
                    </a:p>
                  </a:txBody>
                  <a:tcPr anchor="ctr"/>
                </a:tc>
                <a:tc rowSpan="2" hMerge="1">
                  <a:txBody>
                    <a:bodyPr/>
                    <a:lstStyle/>
                    <a:p>
                      <a:endParaRPr lang="zh-CN" altLang="en-US" sz="2000" dirty="0">
                        <a:latin typeface="Times New Roman" pitchFamily="18" charset="0"/>
                        <a:cs typeface="Times New Roman" pitchFamily="18" charset="0"/>
                      </a:endParaRPr>
                    </a:p>
                  </a:txBody>
                  <a:tcP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T</a:t>
                      </a:r>
                      <a:r>
                        <a:rPr lang="en-US" altLang="zh-CN" sz="2000" baseline="0" dirty="0" smtClean="0">
                          <a:latin typeface="Times New Roman" pitchFamily="18" charset="0"/>
                          <a:cs typeface="Times New Roman" pitchFamily="18" charset="0"/>
                        </a:rPr>
                        <a:t> or </a:t>
                      </a:r>
                      <a:r>
                        <a:rPr lang="en-US" altLang="zh-CN" sz="2000" dirty="0" smtClean="0">
                          <a:latin typeface="Times New Roman" pitchFamily="18" charset="0"/>
                          <a:cs typeface="Times New Roman" pitchFamily="18" charset="0"/>
                        </a:rPr>
                        <a:t>F</a:t>
                      </a:r>
                    </a:p>
                  </a:txBody>
                  <a:tcPr anchor="ctr"/>
                </a:tc>
                <a:tc rowSpan="2">
                  <a:txBody>
                    <a:bodyPr/>
                    <a:lstStyle/>
                    <a:p>
                      <a:r>
                        <a:rPr lang="en-US" altLang="zh-CN" sz="2000" dirty="0" smtClean="0">
                          <a:latin typeface="Times New Roman" pitchFamily="18" charset="0"/>
                          <a:cs typeface="Times New Roman" pitchFamily="18" charset="0"/>
                        </a:rPr>
                        <a:t>15</a:t>
                      </a:r>
                    </a:p>
                    <a:p>
                      <a:r>
                        <a:rPr lang="en-US" altLang="zh-CN" sz="2000" dirty="0" smtClean="0">
                          <a:latin typeface="Times New Roman" pitchFamily="18" charset="0"/>
                          <a:cs typeface="Times New Roman" pitchFamily="18" charset="0"/>
                        </a:rPr>
                        <a:t>minutes</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nchor="ctr"/>
                </a:tc>
                <a:tc rowSpan="2">
                  <a:txBody>
                    <a:bodyPr/>
                    <a:lstStyle/>
                    <a:p>
                      <a:r>
                        <a:rPr lang="en-US" altLang="zh-CN" sz="2000" dirty="0" smtClean="0">
                          <a:latin typeface="Times New Roman" pitchFamily="18" charset="0"/>
                          <a:cs typeface="Times New Roman" pitchFamily="18" charset="0"/>
                        </a:rPr>
                        <a:t>10%</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r>
              <a:tr h="521062">
                <a:tc vMerge="1">
                  <a:txBody>
                    <a:bodyPr/>
                    <a:lstStyle/>
                    <a:p>
                      <a:endParaRPr lang="zh-CN" altLang="en-US"/>
                    </a:p>
                  </a:txBody>
                  <a:tcPr/>
                </a:tc>
                <a:tc gridSpan="2" vMerge="1">
                  <a:txBody>
                    <a:bodyPr/>
                    <a:lstStyle/>
                    <a:p>
                      <a:endParaRPr lang="zh-CN" altLang="en-US"/>
                    </a:p>
                  </a:txBody>
                  <a:tcPr/>
                </a:tc>
                <a:tc hMerge="1" vMerge="1">
                  <a:txBody>
                    <a:bodyPr/>
                    <a:lstStyle/>
                    <a:p>
                      <a:endParaRPr lang="zh-CN" altLang="en-US"/>
                    </a:p>
                  </a:txBody>
                  <a:tcP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sentence completion</a:t>
                      </a:r>
                      <a:endParaRPr lang="zh-CN" altLang="en-US" sz="2000" dirty="0" smtClean="0">
                        <a:latin typeface="Times New Roman" pitchFamily="18" charset="0"/>
                        <a:cs typeface="Times New Roman" pitchFamily="18" charset="0"/>
                      </a:endParaRPr>
                    </a:p>
                  </a:txBody>
                  <a:tcPr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bl>
          </a:graphicData>
        </a:graphic>
      </p:graphicFrame>
      <p:sp>
        <p:nvSpPr>
          <p:cNvPr id="11" name="椭圆 10"/>
          <p:cNvSpPr/>
          <p:nvPr/>
        </p:nvSpPr>
        <p:spPr>
          <a:xfrm>
            <a:off x="4238171" y="2801257"/>
            <a:ext cx="754743"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830458" y="3026226"/>
            <a:ext cx="1299028" cy="500743"/>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355944" y="3287486"/>
            <a:ext cx="841828"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435772" y="5413827"/>
            <a:ext cx="740228"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831943" y="5312228"/>
            <a:ext cx="645885" cy="312055"/>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030687" y="5072742"/>
            <a:ext cx="1516742"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685143" y="5442857"/>
            <a:ext cx="2946399" cy="1146629"/>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762171" y="5428343"/>
            <a:ext cx="1748972" cy="1161143"/>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685143" y="4833257"/>
            <a:ext cx="2031999" cy="478972"/>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箭头连接符 22"/>
          <p:cNvCxnSpPr/>
          <p:nvPr/>
        </p:nvCxnSpPr>
        <p:spPr>
          <a:xfrm flipV="1">
            <a:off x="11292114" y="3120571"/>
            <a:ext cx="0" cy="595086"/>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11255828" y="5304971"/>
            <a:ext cx="36286" cy="616858"/>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flipH="1" flipV="1">
            <a:off x="9245600" y="3033486"/>
            <a:ext cx="21772" cy="486229"/>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flipH="1" flipV="1">
            <a:off x="9652000" y="5210629"/>
            <a:ext cx="7257" cy="486228"/>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588728" y="281456"/>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cxnSp>
        <p:nvCxnSpPr>
          <p:cNvPr id="8" name="直接箭头连接符 7"/>
          <p:cNvCxnSpPr/>
          <p:nvPr/>
        </p:nvCxnSpPr>
        <p:spPr>
          <a:xfrm>
            <a:off x="2815771" y="7518400"/>
            <a:ext cx="26125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24114" y="1175657"/>
            <a:ext cx="10784114" cy="2954655"/>
          </a:xfrm>
          <a:prstGeom prst="rect">
            <a:avLst/>
          </a:prstGeom>
          <a:noFill/>
        </p:spPr>
        <p:txBody>
          <a:bodyPr wrap="square" rtlCol="0">
            <a:spAutoFit/>
          </a:bodyPr>
          <a:lstStyle/>
          <a:p>
            <a:pPr>
              <a:buFont typeface="Wingdings" pitchFamily="2" charset="2"/>
              <a:buChar char="Ø"/>
            </a:pPr>
            <a:r>
              <a:rPr lang="en-US" altLang="zh-CN" sz="2400" b="1" dirty="0" smtClean="0">
                <a:latin typeface="Times New Roman" pitchFamily="18" charset="0"/>
                <a:cs typeface="Times New Roman" pitchFamily="18" charset="0"/>
              </a:rPr>
              <a:t>Test content</a:t>
            </a:r>
          </a:p>
          <a:p>
            <a:endParaRPr lang="en-US" altLang="zh-CN" sz="2400" dirty="0" smtClean="0"/>
          </a:p>
          <a:p>
            <a:endParaRPr lang="en-US" altLang="zh-CN" sz="2400" dirty="0" smtClean="0"/>
          </a:p>
          <a:p>
            <a:r>
              <a:rPr lang="zh-CN" altLang="zh-CN" sz="1800" dirty="0" smtClean="0">
                <a:solidFill>
                  <a:schemeClr val="accent1"/>
                </a:solidFill>
              </a:rPr>
              <a:t>　　</a:t>
            </a:r>
            <a:endParaRPr lang="en-US" altLang="zh-CN" sz="2400" dirty="0" smtClean="0">
              <a:latin typeface="Times New Roman" pitchFamily="18" charset="0"/>
              <a:cs typeface="Times New Roman" pitchFamily="18" charset="0"/>
            </a:endParaRPr>
          </a:p>
          <a:p>
            <a:endParaRPr lang="en-US" altLang="zh-CN" sz="2400" dirty="0" smtClean="0">
              <a:latin typeface="Times New Roman" pitchFamily="18" charset="0"/>
              <a:cs typeface="Times New Roman" pitchFamily="18" charset="0"/>
            </a:endParaRPr>
          </a:p>
          <a:p>
            <a:endParaRPr lang="en-US" altLang="zh-CN" sz="2400" dirty="0" smtClean="0">
              <a:latin typeface="Times New Roman" pitchFamily="18" charset="0"/>
              <a:cs typeface="Times New Roman" pitchFamily="18" charset="0"/>
            </a:endParaRPr>
          </a:p>
          <a:p>
            <a:endParaRPr lang="en-US" altLang="zh-CN" sz="2400" dirty="0" smtClean="0">
              <a:latin typeface="Times New Roman" pitchFamily="18" charset="0"/>
              <a:cs typeface="Times New Roman" pitchFamily="18" charset="0"/>
            </a:endParaRPr>
          </a:p>
          <a:p>
            <a:endParaRPr lang="zh-CN" altLang="en-US" sz="2400" dirty="0">
              <a:latin typeface="Times New Roman" pitchFamily="18" charset="0"/>
              <a:cs typeface="Times New Roman" pitchFamily="18" charset="0"/>
            </a:endParaRPr>
          </a:p>
        </p:txBody>
      </p:sp>
      <p:graphicFrame>
        <p:nvGraphicFramePr>
          <p:cNvPr id="11" name="表格 10"/>
          <p:cNvGraphicFramePr>
            <a:graphicFrameLocks noGrp="1"/>
          </p:cNvGraphicFramePr>
          <p:nvPr/>
        </p:nvGraphicFramePr>
        <p:xfrm>
          <a:off x="696685" y="1822750"/>
          <a:ext cx="11001830" cy="3964339"/>
        </p:xfrm>
        <a:graphic>
          <a:graphicData uri="http://schemas.openxmlformats.org/drawingml/2006/table">
            <a:tbl>
              <a:tblPr firstRow="1" bandRow="1">
                <a:tableStyleId>{5C22544A-7EE6-4342-B048-85BDC9FD1C3A}</a:tableStyleId>
              </a:tblPr>
              <a:tblGrid>
                <a:gridCol w="1872344"/>
                <a:gridCol w="2235200"/>
                <a:gridCol w="3396343"/>
                <a:gridCol w="1553029"/>
                <a:gridCol w="885371"/>
                <a:gridCol w="1059543"/>
              </a:tblGrid>
              <a:tr h="494707">
                <a:tc>
                  <a:txBody>
                    <a:bodyPr/>
                    <a:lstStyle/>
                    <a:p>
                      <a:pPr algn="ctr"/>
                      <a:r>
                        <a:rPr lang="en-US" altLang="zh-CN" sz="2000" dirty="0" smtClean="0">
                          <a:latin typeface="+mn-lt"/>
                          <a:cs typeface="Times New Roman" pitchFamily="18" charset="0"/>
                        </a:rPr>
                        <a:t>Section </a:t>
                      </a:r>
                      <a:endParaRPr lang="zh-CN" altLang="en-US" sz="2000" dirty="0">
                        <a:latin typeface="+mn-lt"/>
                        <a:cs typeface="Times New Roman" pitchFamily="18" charset="0"/>
                      </a:endParaRPr>
                    </a:p>
                  </a:txBody>
                  <a:tcPr/>
                </a:tc>
                <a:tc>
                  <a:txBody>
                    <a:bodyPr/>
                    <a:lstStyle/>
                    <a:p>
                      <a:pPr algn="ctr"/>
                      <a:r>
                        <a:rPr lang="en-US" altLang="zh-CN" sz="2000" dirty="0" smtClean="0">
                          <a:latin typeface="+mn-lt"/>
                          <a:cs typeface="Times New Roman" pitchFamily="18" charset="0"/>
                        </a:rPr>
                        <a:t>Content </a:t>
                      </a:r>
                      <a:endParaRPr lang="zh-CN" altLang="en-US" sz="2000" dirty="0">
                        <a:latin typeface="+mn-lt"/>
                        <a:cs typeface="Times New Roman" pitchFamily="18" charset="0"/>
                      </a:endParaRPr>
                    </a:p>
                  </a:txBody>
                  <a:tcPr/>
                </a:tc>
                <a:tc>
                  <a:txBody>
                    <a:bodyPr/>
                    <a:lstStyle/>
                    <a:p>
                      <a:pPr algn="ctr"/>
                      <a:r>
                        <a:rPr lang="en-US" altLang="zh-CN" sz="2000" dirty="0" smtClean="0">
                          <a:latin typeface="+mn-lt"/>
                          <a:cs typeface="Times New Roman" pitchFamily="18" charset="0"/>
                        </a:rPr>
                        <a:t>Item format</a:t>
                      </a:r>
                      <a:endParaRPr lang="zh-CN" altLang="en-US" sz="2000" dirty="0">
                        <a:latin typeface="+mn-lt"/>
                        <a:cs typeface="Times New Roman" pitchFamily="18" charset="0"/>
                      </a:endParaRPr>
                    </a:p>
                  </a:txBody>
                  <a:tcPr/>
                </a:tc>
                <a:tc>
                  <a:txBody>
                    <a:bodyPr/>
                    <a:lstStyle/>
                    <a:p>
                      <a:pPr algn="ctr"/>
                      <a:r>
                        <a:rPr lang="en-US" altLang="zh-CN" sz="2000" dirty="0" smtClean="0">
                          <a:latin typeface="+mn-lt"/>
                          <a:cs typeface="Times New Roman" pitchFamily="18" charset="0"/>
                        </a:rPr>
                        <a:t>Time </a:t>
                      </a:r>
                      <a:endParaRPr lang="zh-CN" altLang="en-US" sz="2000" dirty="0">
                        <a:latin typeface="+mn-lt"/>
                        <a:cs typeface="Times New Roman" pitchFamily="18" charset="0"/>
                      </a:endParaRPr>
                    </a:p>
                  </a:txBody>
                  <a:tcPr/>
                </a:tc>
                <a:tc gridSpan="2">
                  <a:txBody>
                    <a:bodyPr/>
                    <a:lstStyle/>
                    <a:p>
                      <a:pPr algn="ctr"/>
                      <a:r>
                        <a:rPr lang="en-US" altLang="zh-CN" sz="2000" dirty="0" smtClean="0">
                          <a:latin typeface="+mn-lt"/>
                          <a:cs typeface="Times New Roman" pitchFamily="18" charset="0"/>
                        </a:rPr>
                        <a:t>Score weight</a:t>
                      </a:r>
                      <a:endParaRPr lang="zh-CN" altLang="en-US" sz="2000" dirty="0">
                        <a:latin typeface="+mn-lt"/>
                        <a:cs typeface="Times New Roman" pitchFamily="18" charset="0"/>
                      </a:endParaRPr>
                    </a:p>
                  </a:txBody>
                  <a:tcPr/>
                </a:tc>
                <a:tc hMerge="1">
                  <a:txBody>
                    <a:bodyPr/>
                    <a:lstStyle/>
                    <a:p>
                      <a:endParaRPr lang="zh-CN" altLang="en-US"/>
                    </a:p>
                  </a:txBody>
                  <a:tcPr/>
                </a:tc>
              </a:tr>
              <a:tr h="821264">
                <a:tc rowSpan="2">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Comprehensive test</a:t>
                      </a:r>
                      <a:endParaRPr lang="zh-CN" altLang="en-US" sz="2000" dirty="0" smtClean="0">
                        <a:solidFill>
                          <a:schemeClr val="tx1"/>
                        </a:solidFill>
                        <a:latin typeface="Times New Roman" pitchFamily="18" charset="0"/>
                        <a:cs typeface="Times New Roman" pitchFamily="18" charset="0"/>
                      </a:endParaRPr>
                    </a:p>
                  </a:txBody>
                  <a:tcPr anchor="ctr"/>
                </a:tc>
                <a:tc>
                  <a:txBody>
                    <a:bodyPr/>
                    <a:lstStyle/>
                    <a:p>
                      <a:r>
                        <a:rPr lang="en-US" altLang="zh-CN" sz="2000" dirty="0" smtClean="0">
                          <a:solidFill>
                            <a:schemeClr val="tx1"/>
                          </a:solidFill>
                          <a:latin typeface="Times New Roman" pitchFamily="18" charset="0"/>
                          <a:cs typeface="Times New Roman" pitchFamily="18" charset="0"/>
                        </a:rPr>
                        <a:t>Cloze/Proof-reading</a:t>
                      </a:r>
                      <a:endParaRPr lang="zh-CN" altLang="en-US" sz="2000" dirty="0">
                        <a:solidFill>
                          <a:schemeClr val="tx1"/>
                        </a:solidFill>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Multiple-choice / </a:t>
                      </a:r>
                    </a:p>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Identify &amp; correct errors</a:t>
                      </a:r>
                      <a:endParaRPr lang="zh-CN" altLang="en-US" sz="2000" dirty="0" smtClean="0">
                        <a:solidFill>
                          <a:schemeClr val="tx1"/>
                        </a:solidFill>
                        <a:latin typeface="Times New Roman" pitchFamily="18" charset="0"/>
                        <a:cs typeface="Times New Roman" pitchFamily="18" charset="0"/>
                      </a:endParaRPr>
                    </a:p>
                  </a:txBody>
                  <a:tcPr anchor="ctr"/>
                </a:tc>
                <a:tc>
                  <a:txBody>
                    <a:bodyPr/>
                    <a:lstStyle/>
                    <a:p>
                      <a:r>
                        <a:rPr lang="en-US" altLang="zh-CN" sz="2000" dirty="0" smtClean="0">
                          <a:solidFill>
                            <a:schemeClr val="tx1"/>
                          </a:solidFill>
                          <a:latin typeface="Times New Roman" pitchFamily="18" charset="0"/>
                          <a:cs typeface="Times New Roman" pitchFamily="18" charset="0"/>
                        </a:rPr>
                        <a:t>15 minutes</a:t>
                      </a:r>
                      <a:endParaRPr lang="zh-CN" altLang="en-US" sz="2000" dirty="0">
                        <a:solidFill>
                          <a:schemeClr val="tx1"/>
                        </a:solidFill>
                        <a:latin typeface="Times New Roman" pitchFamily="18" charset="0"/>
                        <a:cs typeface="Times New Roman" pitchFamily="18" charset="0"/>
                      </a:endParaRPr>
                    </a:p>
                  </a:txBody>
                  <a:tcPr anchor="ctr"/>
                </a:tc>
                <a:tc>
                  <a:txBody>
                    <a:bodyPr/>
                    <a:lstStyle/>
                    <a:p>
                      <a:r>
                        <a:rPr lang="en-US" altLang="zh-CN" sz="2000" dirty="0" smtClean="0">
                          <a:solidFill>
                            <a:schemeClr val="tx1"/>
                          </a:solidFill>
                          <a:latin typeface="Times New Roman" pitchFamily="18" charset="0"/>
                          <a:cs typeface="Times New Roman" pitchFamily="18" charset="0"/>
                        </a:rPr>
                        <a:t>10%</a:t>
                      </a:r>
                      <a:endParaRPr lang="zh-CN" altLang="en-US" sz="2000" dirty="0">
                        <a:solidFill>
                          <a:schemeClr val="tx1"/>
                        </a:solidFill>
                        <a:latin typeface="Times New Roman" pitchFamily="18" charset="0"/>
                        <a:cs typeface="Times New Roman" pitchFamily="18" charset="0"/>
                      </a:endParaRPr>
                    </a:p>
                  </a:txBody>
                  <a:tcPr anchor="ctr"/>
                </a:tc>
                <a:tc rowSpan="2">
                  <a:txBody>
                    <a:bodyPr/>
                    <a:lstStyle/>
                    <a:p>
                      <a:r>
                        <a:rPr lang="en-US" altLang="zh-CN" sz="2000" dirty="0" smtClean="0">
                          <a:solidFill>
                            <a:schemeClr val="tx1"/>
                          </a:solidFill>
                          <a:latin typeface="Times New Roman" pitchFamily="18" charset="0"/>
                          <a:cs typeface="Times New Roman" pitchFamily="18" charset="0"/>
                        </a:rPr>
                        <a:t>15%</a:t>
                      </a:r>
                      <a:endParaRPr lang="zh-CN" altLang="en-US" sz="2000" dirty="0">
                        <a:solidFill>
                          <a:schemeClr val="tx1"/>
                        </a:solidFill>
                        <a:latin typeface="Times New Roman" pitchFamily="18" charset="0"/>
                        <a:cs typeface="Times New Roman" pitchFamily="18" charset="0"/>
                      </a:endParaRPr>
                    </a:p>
                  </a:txBody>
                  <a:tcPr anchor="ctr"/>
                </a:tc>
              </a:tr>
              <a:tr h="821264">
                <a:tc vMerge="1">
                  <a:txBody>
                    <a:bodyPr/>
                    <a:lstStyle/>
                    <a:p>
                      <a:endParaRPr lang="zh-CN" altLang="en-US" dirty="0"/>
                    </a:p>
                  </a:txBody>
                  <a:tcPr/>
                </a:tc>
                <a:tc>
                  <a:txBody>
                    <a:bodyPr/>
                    <a:lstStyle/>
                    <a:p>
                      <a:r>
                        <a:rPr lang="en-US" altLang="zh-CN" sz="2000" dirty="0" smtClean="0">
                          <a:solidFill>
                            <a:schemeClr val="tx1"/>
                          </a:solidFill>
                          <a:latin typeface="Times New Roman" pitchFamily="18" charset="0"/>
                          <a:cs typeface="Times New Roman" pitchFamily="18" charset="0"/>
                        </a:rPr>
                        <a:t>Question &amp; Answer  /</a:t>
                      </a:r>
                      <a:r>
                        <a:rPr lang="en-US" altLang="zh-CN" sz="2000" baseline="0" dirty="0" smtClean="0">
                          <a:solidFill>
                            <a:schemeClr val="tx1"/>
                          </a:solidFill>
                          <a:latin typeface="Times New Roman" pitchFamily="18" charset="0"/>
                          <a:cs typeface="Times New Roman" pitchFamily="18" charset="0"/>
                        </a:rPr>
                        <a:t> Translation</a:t>
                      </a:r>
                      <a:endParaRPr lang="zh-CN" altLang="en-US" sz="2000" dirty="0">
                        <a:solidFill>
                          <a:schemeClr val="tx1"/>
                        </a:solidFill>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Short answer/</a:t>
                      </a:r>
                    </a:p>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Chinese to English Translation of the</a:t>
                      </a:r>
                      <a:r>
                        <a:rPr lang="en-US" altLang="zh-CN" sz="2000" baseline="0" dirty="0" smtClean="0">
                          <a:solidFill>
                            <a:schemeClr val="tx1"/>
                          </a:solidFill>
                          <a:latin typeface="Times New Roman" pitchFamily="18" charset="0"/>
                          <a:cs typeface="Times New Roman" pitchFamily="18" charset="0"/>
                        </a:rPr>
                        <a:t> given part in sentences</a:t>
                      </a:r>
                      <a:endParaRPr lang="zh-CN" altLang="en-US" sz="2000" dirty="0" smtClean="0">
                        <a:solidFill>
                          <a:schemeClr val="tx1"/>
                        </a:solidFill>
                        <a:latin typeface="Times New Roman" pitchFamily="18" charset="0"/>
                        <a:cs typeface="Times New Roman" pitchFamily="18" charset="0"/>
                      </a:endParaRPr>
                    </a:p>
                  </a:txBody>
                  <a:tcPr anchor="ctr"/>
                </a:tc>
                <a:tc>
                  <a:txBody>
                    <a:bodyPr/>
                    <a:lstStyle/>
                    <a:p>
                      <a:r>
                        <a:rPr lang="en-US" altLang="zh-CN" sz="2000" dirty="0" smtClean="0">
                          <a:solidFill>
                            <a:schemeClr val="tx1"/>
                          </a:solidFill>
                          <a:latin typeface="Times New Roman" pitchFamily="18" charset="0"/>
                          <a:cs typeface="Times New Roman" pitchFamily="18" charset="0"/>
                        </a:rPr>
                        <a:t>5 minutes</a:t>
                      </a:r>
                      <a:endParaRPr lang="zh-CN" altLang="en-US" sz="2000" dirty="0">
                        <a:solidFill>
                          <a:schemeClr val="tx1"/>
                        </a:solidFill>
                        <a:latin typeface="Times New Roman" pitchFamily="18" charset="0"/>
                        <a:cs typeface="Times New Roman" pitchFamily="18" charset="0"/>
                      </a:endParaRPr>
                    </a:p>
                  </a:txBody>
                  <a:tcPr anchor="ctr"/>
                </a:tc>
                <a:tc>
                  <a:txBody>
                    <a:bodyPr/>
                    <a:lstStyle/>
                    <a:p>
                      <a:endParaRPr lang="en-US" altLang="zh-CN" sz="2000" dirty="0" smtClean="0">
                        <a:solidFill>
                          <a:schemeClr val="tx1"/>
                        </a:solidFill>
                        <a:latin typeface="Times New Roman" pitchFamily="18" charset="0"/>
                        <a:cs typeface="Times New Roman" pitchFamily="18" charset="0"/>
                      </a:endParaRPr>
                    </a:p>
                    <a:p>
                      <a:r>
                        <a:rPr lang="en-US" altLang="zh-CN" sz="2000" dirty="0" smtClean="0">
                          <a:solidFill>
                            <a:schemeClr val="tx1"/>
                          </a:solidFill>
                          <a:latin typeface="Times New Roman" pitchFamily="18" charset="0"/>
                          <a:cs typeface="Times New Roman" pitchFamily="18" charset="0"/>
                        </a:rPr>
                        <a:t>5%</a:t>
                      </a:r>
                      <a:endParaRPr lang="zh-CN" altLang="en-US" sz="2000" dirty="0">
                        <a:solidFill>
                          <a:schemeClr val="tx1"/>
                        </a:solidFill>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nchor="ctr"/>
                </a:tc>
              </a:tr>
              <a:tr h="821264">
                <a:tc>
                  <a:txBody>
                    <a:bodyPr/>
                    <a:lstStyle/>
                    <a:p>
                      <a:r>
                        <a:rPr lang="en-US" altLang="zh-CN" sz="2000" dirty="0" smtClean="0">
                          <a:solidFill>
                            <a:schemeClr val="tx1"/>
                          </a:solidFill>
                          <a:latin typeface="Times New Roman" pitchFamily="18" charset="0"/>
                          <a:cs typeface="Times New Roman" pitchFamily="18" charset="0"/>
                        </a:rPr>
                        <a:t>Writing </a:t>
                      </a:r>
                      <a:endParaRPr lang="zh-CN" altLang="en-US" sz="2000" dirty="0">
                        <a:solidFill>
                          <a:schemeClr val="tx1"/>
                        </a:solidFill>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Writing </a:t>
                      </a:r>
                      <a:endParaRPr lang="zh-CN" altLang="en-US" sz="2000" dirty="0" smtClean="0">
                        <a:solidFill>
                          <a:schemeClr val="tx1"/>
                        </a:solidFill>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Passage writing</a:t>
                      </a:r>
                      <a:endParaRPr lang="zh-CN" altLang="en-US" sz="2000" dirty="0" smtClean="0">
                        <a:solidFill>
                          <a:schemeClr val="tx1"/>
                        </a:solidFill>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30 minutes</a:t>
                      </a:r>
                      <a:endParaRPr lang="zh-CN" altLang="en-US" sz="2000" dirty="0" smtClean="0">
                        <a:solidFill>
                          <a:schemeClr val="tx1"/>
                        </a:solidFill>
                        <a:latin typeface="Times New Roman" pitchFamily="18" charset="0"/>
                        <a:cs typeface="Times New Roman" pitchFamily="18" charset="0"/>
                      </a:endParaRPr>
                    </a:p>
                  </a:txBody>
                  <a:tcPr anchor="ctr"/>
                </a:tc>
                <a:tc gridSpan="2">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solidFill>
                            <a:schemeClr val="tx1"/>
                          </a:solidFill>
                          <a:latin typeface="Times New Roman" pitchFamily="18" charset="0"/>
                          <a:cs typeface="Times New Roman" pitchFamily="18" charset="0"/>
                        </a:rPr>
                        <a:t>15%</a:t>
                      </a:r>
                      <a:endParaRPr lang="zh-CN" altLang="en-US" sz="2000" dirty="0" smtClean="0">
                        <a:solidFill>
                          <a:schemeClr val="tx1"/>
                        </a:solidFill>
                        <a:latin typeface="Times New Roman" pitchFamily="18" charset="0"/>
                        <a:cs typeface="Times New Roman" pitchFamily="18" charset="0"/>
                      </a:endParaRPr>
                    </a:p>
                  </a:txBody>
                  <a:tcPr anchor="ctr"/>
                </a:tc>
                <a:tc hMerge="1">
                  <a:txBody>
                    <a:bodyPr/>
                    <a:lstStyle/>
                    <a:p>
                      <a:endParaRPr lang="zh-CN" altLang="en-US"/>
                    </a:p>
                  </a:txBody>
                  <a:tcPr/>
                </a:tc>
              </a:tr>
              <a:tr h="821264">
                <a:tc gridSpan="3">
                  <a:txBody>
                    <a:bodyPr/>
                    <a:lstStyle/>
                    <a:p>
                      <a:r>
                        <a:rPr lang="en-US" altLang="zh-CN" sz="2000" dirty="0" smtClean="0">
                          <a:solidFill>
                            <a:schemeClr val="tx1"/>
                          </a:solidFill>
                          <a:latin typeface="Times New Roman" pitchFamily="18" charset="0"/>
                          <a:cs typeface="Times New Roman" pitchFamily="18" charset="0"/>
                        </a:rPr>
                        <a:t>Total </a:t>
                      </a:r>
                      <a:endParaRPr lang="zh-CN" altLang="en-US" sz="2000" dirty="0">
                        <a:solidFill>
                          <a:schemeClr val="tx1"/>
                        </a:solidFill>
                        <a:latin typeface="Times New Roman" pitchFamily="18" charset="0"/>
                        <a:cs typeface="Times New Roman" pitchFamily="18" charset="0"/>
                      </a:endParaRPr>
                    </a:p>
                  </a:txBody>
                  <a:tcPr anchor="ctr"/>
                </a:tc>
                <a:tc hMerge="1">
                  <a:txBody>
                    <a:bodyPr/>
                    <a:lstStyle/>
                    <a:p>
                      <a:endParaRPr lang="zh-CN" altLang="en-US" dirty="0"/>
                    </a:p>
                  </a:txBody>
                  <a:tcPr/>
                </a:tc>
                <a:tc hMerge="1">
                  <a:txBody>
                    <a:bodyPr/>
                    <a:lstStyle/>
                    <a:p>
                      <a:endParaRPr lang="zh-CN" altLang="en-US" dirty="0"/>
                    </a:p>
                  </a:txBody>
                  <a:tcP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b="0" dirty="0" smtClean="0">
                          <a:solidFill>
                            <a:schemeClr val="tx1"/>
                          </a:solidFill>
                          <a:latin typeface="Times New Roman" pitchFamily="18" charset="0"/>
                          <a:cs typeface="Times New Roman" pitchFamily="18" charset="0"/>
                        </a:rPr>
                        <a:t>125</a:t>
                      </a:r>
                      <a:r>
                        <a:rPr lang="en-US" altLang="zh-CN" sz="2000" b="0" baseline="0" dirty="0" smtClean="0">
                          <a:solidFill>
                            <a:schemeClr val="tx1"/>
                          </a:solidFill>
                          <a:latin typeface="Times New Roman" pitchFamily="18" charset="0"/>
                          <a:cs typeface="Times New Roman" pitchFamily="18" charset="0"/>
                        </a:rPr>
                        <a:t> minutes</a:t>
                      </a:r>
                      <a:endParaRPr lang="zh-CN" altLang="en-US" sz="2000" b="0" dirty="0" smtClean="0">
                        <a:solidFill>
                          <a:schemeClr val="tx1"/>
                        </a:solidFill>
                        <a:latin typeface="Times New Roman" pitchFamily="18" charset="0"/>
                        <a:cs typeface="Times New Roman" pitchFamily="18" charset="0"/>
                      </a:endParaRPr>
                    </a:p>
                  </a:txBody>
                  <a:tcPr anchor="ctr"/>
                </a:tc>
                <a:tc gridSpan="2">
                  <a:txBody>
                    <a:bodyPr/>
                    <a:lstStyle/>
                    <a:p>
                      <a:r>
                        <a:rPr lang="en-US" altLang="zh-CN" sz="2000" dirty="0" smtClean="0">
                          <a:solidFill>
                            <a:schemeClr val="tx1"/>
                          </a:solidFill>
                          <a:latin typeface="Times New Roman" pitchFamily="18" charset="0"/>
                          <a:cs typeface="Times New Roman" pitchFamily="18" charset="0"/>
                        </a:rPr>
                        <a:t>100%</a:t>
                      </a:r>
                      <a:endParaRPr lang="zh-CN" altLang="en-US" sz="2000" dirty="0">
                        <a:solidFill>
                          <a:schemeClr val="tx1"/>
                        </a:solidFill>
                        <a:latin typeface="Times New Roman" pitchFamily="18" charset="0"/>
                        <a:cs typeface="Times New Roman" pitchFamily="18" charset="0"/>
                      </a:endParaRPr>
                    </a:p>
                  </a:txBody>
                  <a:tcPr anchor="ctr"/>
                </a:tc>
                <a:tc hMerge="1">
                  <a:txBody>
                    <a:bodyPr/>
                    <a:lstStyle/>
                    <a:p>
                      <a:endParaRPr lang="zh-CN" altLang="en-US"/>
                    </a:p>
                  </a:txBody>
                  <a:tcPr/>
                </a:tc>
              </a:tr>
            </a:tbl>
          </a:graphicData>
        </a:graphic>
      </p:graphicFrame>
      <p:sp>
        <p:nvSpPr>
          <p:cNvPr id="14" name="椭圆 13"/>
          <p:cNvSpPr/>
          <p:nvPr/>
        </p:nvSpPr>
        <p:spPr>
          <a:xfrm>
            <a:off x="8244114" y="5181600"/>
            <a:ext cx="1611086"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38629" y="2757714"/>
            <a:ext cx="1872343" cy="899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箭头连接符 16"/>
          <p:cNvCxnSpPr/>
          <p:nvPr/>
        </p:nvCxnSpPr>
        <p:spPr>
          <a:xfrm flipV="1">
            <a:off x="8113487" y="5036457"/>
            <a:ext cx="0" cy="595086"/>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177144" y="6081486"/>
            <a:ext cx="7881256" cy="461665"/>
          </a:xfrm>
          <a:prstGeom prst="rect">
            <a:avLst/>
          </a:prstGeom>
          <a:noFill/>
        </p:spPr>
        <p:txBody>
          <a:bodyPr wrap="square" rtlCol="0">
            <a:spAutoFit/>
          </a:bodyPr>
          <a:lstStyle/>
          <a:p>
            <a:r>
              <a:rPr lang="en-US" altLang="zh-CN" sz="2000" b="1" dirty="0" smtClean="0"/>
              <a:t>Table 5</a:t>
            </a:r>
            <a:r>
              <a:rPr lang="en-US" altLang="zh-CN" sz="2000" dirty="0" smtClean="0"/>
              <a:t>:</a:t>
            </a:r>
            <a:r>
              <a:rPr lang="en-US" altLang="zh-CN" sz="2400" dirty="0" smtClean="0">
                <a:latin typeface="Times New Roman" pitchFamily="18" charset="0"/>
                <a:cs typeface="Times New Roman" pitchFamily="18" charset="0"/>
              </a:rPr>
              <a:t> The components of CET-4 test from 2006-2012</a:t>
            </a:r>
            <a:endParaRPr lang="zh-CN" altLang="en-US" sz="2000" dirty="0"/>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472613" y="295971"/>
            <a:ext cx="6618407" cy="646327"/>
          </a:xfrm>
          <a:prstGeom prst="rect">
            <a:avLst/>
          </a:prstGeom>
        </p:spPr>
        <p:txBody>
          <a:bodyPr wrap="non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6" name="TextBox 5"/>
          <p:cNvSpPr txBox="1"/>
          <p:nvPr/>
        </p:nvSpPr>
        <p:spPr>
          <a:xfrm>
            <a:off x="841829" y="1059543"/>
            <a:ext cx="9405257" cy="1123384"/>
          </a:xfrm>
          <a:prstGeom prst="rect">
            <a:avLst/>
          </a:prstGeom>
          <a:noFill/>
        </p:spPr>
        <p:txBody>
          <a:bodyPr wrap="square" rtlCol="0">
            <a:spAutoFit/>
          </a:bodyPr>
          <a:lstStyle/>
          <a:p>
            <a:pPr>
              <a:buFont typeface="Wingdings" pitchFamily="2" charset="2"/>
              <a:buChar char="Ø"/>
            </a:pPr>
            <a:r>
              <a:rPr lang="en-US" altLang="zh-CN" sz="2400" b="1" dirty="0" smtClean="0">
                <a:latin typeface="Times New Roman" pitchFamily="18" charset="0"/>
                <a:cs typeface="Times New Roman" pitchFamily="18" charset="0"/>
              </a:rPr>
              <a:t>Structure of the test paper</a:t>
            </a:r>
          </a:p>
          <a:p>
            <a:endParaRPr lang="en-US" altLang="zh-CN" sz="2400" b="1" dirty="0" smtClean="0">
              <a:latin typeface="Times New Roman" pitchFamily="18" charset="0"/>
              <a:cs typeface="Times New Roman" pitchFamily="18" charset="0"/>
            </a:endParaRPr>
          </a:p>
          <a:p>
            <a:endParaRPr lang="zh-CN" altLang="en-US" dirty="0"/>
          </a:p>
        </p:txBody>
      </p:sp>
      <p:graphicFrame>
        <p:nvGraphicFramePr>
          <p:cNvPr id="8" name="表格 7"/>
          <p:cNvGraphicFramePr>
            <a:graphicFrameLocks noGrp="1"/>
          </p:cNvGraphicFramePr>
          <p:nvPr/>
        </p:nvGraphicFramePr>
        <p:xfrm>
          <a:off x="1161143" y="1494970"/>
          <a:ext cx="9535887" cy="3468231"/>
        </p:xfrm>
        <a:graphic>
          <a:graphicData uri="http://schemas.openxmlformats.org/drawingml/2006/table">
            <a:tbl>
              <a:tblPr firstRow="1" bandRow="1">
                <a:tableStyleId>{5C22544A-7EE6-4342-B048-85BDC9FD1C3A}</a:tableStyleId>
              </a:tblPr>
              <a:tblGrid>
                <a:gridCol w="1117600"/>
                <a:gridCol w="5239658"/>
                <a:gridCol w="3178629"/>
              </a:tblGrid>
              <a:tr h="446321">
                <a:tc>
                  <a:txBody>
                    <a:bodyPr/>
                    <a:lstStyle/>
                    <a:p>
                      <a:endParaRPr lang="zh-CN" altLang="en-US" dirty="0"/>
                    </a:p>
                  </a:txBody>
                  <a:tcPr/>
                </a:tc>
                <a:tc>
                  <a:txBody>
                    <a:bodyPr/>
                    <a:lstStyle/>
                    <a:p>
                      <a:r>
                        <a:rPr lang="en-US" altLang="zh-CN" dirty="0" smtClean="0"/>
                        <a:t>New </a:t>
                      </a:r>
                      <a:endParaRPr lang="zh-CN" altLang="en-US" dirty="0"/>
                    </a:p>
                  </a:txBody>
                  <a:tcPr/>
                </a:tc>
                <a:tc>
                  <a:txBody>
                    <a:bodyPr/>
                    <a:lstStyle/>
                    <a:p>
                      <a:r>
                        <a:rPr lang="en-US" altLang="zh-CN" dirty="0" smtClean="0"/>
                        <a:t>Old</a:t>
                      </a:r>
                      <a:r>
                        <a:rPr lang="en-US" altLang="zh-CN" baseline="0" dirty="0" smtClean="0"/>
                        <a:t> </a:t>
                      </a:r>
                      <a:endParaRPr lang="zh-CN" altLang="en-US" dirty="0"/>
                    </a:p>
                  </a:txBody>
                  <a:tcPr/>
                </a:tc>
              </a:tr>
              <a:tr h="464174">
                <a:tc>
                  <a:txBody>
                    <a:bodyPr/>
                    <a:lstStyle/>
                    <a:p>
                      <a:r>
                        <a:rPr lang="en-US" altLang="zh-CN" sz="2000" dirty="0" smtClean="0">
                          <a:latin typeface="Times New Roman" pitchFamily="18" charset="0"/>
                          <a:cs typeface="Times New Roman" pitchFamily="18" charset="0"/>
                        </a:rPr>
                        <a:t>Part Ⅰ</a:t>
                      </a:r>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Writing </a:t>
                      </a:r>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Listening Comprehension</a:t>
                      </a:r>
                      <a:endParaRPr lang="zh-CN" altLang="en-US" sz="2000" dirty="0">
                        <a:latin typeface="Times New Roman" pitchFamily="18" charset="0"/>
                        <a:cs typeface="Times New Roman" pitchFamily="18" charset="0"/>
                      </a:endParaRPr>
                    </a:p>
                  </a:txBody>
                  <a:tcPr/>
                </a:tc>
              </a:tr>
              <a:tr h="464174">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Part Ⅱ</a:t>
                      </a:r>
                      <a:endParaRPr lang="zh-CN" altLang="en-US" sz="2000" dirty="0" smtClean="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Reading Comprehension (Skimming and Scanning)</a:t>
                      </a:r>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 Reading Comprehension</a:t>
                      </a:r>
                      <a:endParaRPr lang="zh-CN" altLang="en-US" sz="2000" dirty="0">
                        <a:latin typeface="Times New Roman" pitchFamily="18" charset="0"/>
                        <a:cs typeface="Times New Roman" pitchFamily="18" charset="0"/>
                      </a:endParaRPr>
                    </a:p>
                  </a:txBody>
                  <a:tcPr/>
                </a:tc>
              </a:tr>
              <a:tr h="464174">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Part Ⅲ</a:t>
                      </a:r>
                      <a:endParaRPr lang="zh-CN" altLang="en-US" sz="2000" dirty="0" smtClean="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Listing Comprehension</a:t>
                      </a:r>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 Vocabulary and Structure </a:t>
                      </a:r>
                      <a:endParaRPr lang="zh-CN" altLang="en-US" sz="2000" dirty="0">
                        <a:latin typeface="Times New Roman" pitchFamily="18" charset="0"/>
                        <a:cs typeface="Times New Roman" pitchFamily="18" charset="0"/>
                      </a:endParaRPr>
                    </a:p>
                  </a:txBody>
                  <a:tcPr/>
                </a:tc>
              </a:tr>
              <a:tr h="464174">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Part Ⅳ </a:t>
                      </a:r>
                      <a:endParaRPr lang="zh-CN" altLang="en-US" sz="2000" dirty="0" smtClean="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Reading Comprehension (reading in depth)</a:t>
                      </a:r>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 Cloze</a:t>
                      </a:r>
                      <a:endParaRPr lang="zh-CN" altLang="en-US" sz="2000" dirty="0">
                        <a:latin typeface="Times New Roman" pitchFamily="18" charset="0"/>
                        <a:cs typeface="Times New Roman" pitchFamily="18" charset="0"/>
                      </a:endParaRPr>
                    </a:p>
                  </a:txBody>
                  <a:tcPr/>
                </a:tc>
              </a:tr>
              <a:tr h="464174">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Part Ⅴ</a:t>
                      </a:r>
                      <a:endParaRPr lang="zh-CN" altLang="en-US" sz="2000" dirty="0" smtClean="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 Cloze </a:t>
                      </a:r>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 Writing </a:t>
                      </a:r>
                      <a:endParaRPr lang="zh-CN" altLang="en-US" sz="2000" dirty="0">
                        <a:latin typeface="Times New Roman" pitchFamily="18" charset="0"/>
                        <a:cs typeface="Times New Roman" pitchFamily="18" charset="0"/>
                      </a:endParaRPr>
                    </a:p>
                  </a:txBody>
                  <a:tcPr/>
                </a:tc>
              </a:tr>
              <a:tr h="464174">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Part Ⅵ</a:t>
                      </a:r>
                      <a:endParaRPr lang="zh-CN" altLang="en-US" sz="2000" dirty="0" smtClean="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Translation</a:t>
                      </a:r>
                      <a:endParaRPr lang="zh-CN" altLang="en-US" sz="2000" dirty="0">
                        <a:latin typeface="Times New Roman" pitchFamily="18" charset="0"/>
                        <a:cs typeface="Times New Roman" pitchFamily="18" charset="0"/>
                      </a:endParaRPr>
                    </a:p>
                  </a:txBody>
                  <a:tcPr/>
                </a:tc>
                <a:tc>
                  <a:txBody>
                    <a:bodyPr/>
                    <a:lstStyle/>
                    <a:p>
                      <a:endParaRPr lang="zh-CN" altLang="en-US" sz="2000" dirty="0">
                        <a:latin typeface="Times New Roman" pitchFamily="18" charset="0"/>
                        <a:cs typeface="Times New Roman" pitchFamily="18" charset="0"/>
                      </a:endParaRPr>
                    </a:p>
                  </a:txBody>
                  <a:tcPr/>
                </a:tc>
              </a:tr>
            </a:tbl>
          </a:graphicData>
        </a:graphic>
      </p:graphicFrame>
      <p:sp>
        <p:nvSpPr>
          <p:cNvPr id="9" name="TextBox 8"/>
          <p:cNvSpPr txBox="1"/>
          <p:nvPr/>
        </p:nvSpPr>
        <p:spPr>
          <a:xfrm>
            <a:off x="986971" y="5410928"/>
            <a:ext cx="8824686" cy="1200329"/>
          </a:xfrm>
          <a:prstGeom prst="rect">
            <a:avLst/>
          </a:prstGeom>
          <a:noFill/>
        </p:spPr>
        <p:txBody>
          <a:bodyPr wrap="square" rtlCol="0">
            <a:spAutoFit/>
          </a:bodyPr>
          <a:lstStyle/>
          <a:p>
            <a:pPr>
              <a:buFont typeface="Wingdings" pitchFamily="2" charset="2"/>
              <a:buChar char="Ø"/>
            </a:pPr>
            <a:r>
              <a:rPr lang="en-US" altLang="zh-CN" sz="2400" b="1" dirty="0" smtClean="0">
                <a:latin typeface="Times New Roman" pitchFamily="18" charset="0"/>
                <a:cs typeface="Times New Roman" pitchFamily="18" charset="0"/>
              </a:rPr>
              <a:t>Test time</a:t>
            </a:r>
            <a:r>
              <a:rPr lang="en-US" altLang="zh-CN" sz="2400" dirty="0" smtClean="0">
                <a:latin typeface="Times New Roman" pitchFamily="18" charset="0"/>
                <a:cs typeface="Times New Roman" pitchFamily="18" charset="0"/>
              </a:rPr>
              <a:t>: twice a year, in June and December respectively</a:t>
            </a:r>
          </a:p>
          <a:p>
            <a:pPr>
              <a:buFont typeface="Wingdings" pitchFamily="2" charset="2"/>
              <a:buChar char="Ø"/>
            </a:pPr>
            <a:r>
              <a:rPr lang="en-US" altLang="zh-CN" sz="2400" b="1" dirty="0" smtClean="0">
                <a:latin typeface="Times New Roman" pitchFamily="18" charset="0"/>
                <a:cs typeface="Times New Roman" pitchFamily="18" charset="0"/>
              </a:rPr>
              <a:t>CET-SET Participants</a:t>
            </a:r>
            <a:r>
              <a:rPr lang="en-US" altLang="zh-CN" sz="2400" dirty="0" smtClean="0">
                <a:latin typeface="Times New Roman" pitchFamily="18" charset="0"/>
                <a:cs typeface="Times New Roman" pitchFamily="18" charset="0"/>
              </a:rPr>
              <a:t>: examinees whose score is above 550.</a:t>
            </a:r>
          </a:p>
          <a:p>
            <a:pPr>
              <a:buFont typeface="Wingdings" pitchFamily="2" charset="2"/>
              <a:buChar char="Ø"/>
            </a:pPr>
            <a:r>
              <a:rPr lang="en-US" altLang="zh-CN" sz="2400" dirty="0" smtClean="0">
                <a:latin typeface="Times New Roman" pitchFamily="18" charset="0"/>
                <a:cs typeface="Times New Roman" pitchFamily="18" charset="0"/>
              </a:rPr>
              <a:t> Parallel test was cancelled from December, 2010 </a:t>
            </a:r>
            <a:endParaRPr lang="zh-CN" altLang="en-US" sz="2400" dirty="0">
              <a:latin typeface="Times New Roman" pitchFamily="18" charset="0"/>
              <a:cs typeface="Times New Roman" pitchFamily="18" charset="0"/>
            </a:endParaRPr>
          </a:p>
        </p:txBody>
      </p:sp>
      <p:sp>
        <p:nvSpPr>
          <p:cNvPr id="10" name="TextBox 9"/>
          <p:cNvSpPr txBox="1"/>
          <p:nvPr/>
        </p:nvSpPr>
        <p:spPr>
          <a:xfrm>
            <a:off x="3759200" y="5036457"/>
            <a:ext cx="5486399" cy="384721"/>
          </a:xfrm>
          <a:prstGeom prst="rect">
            <a:avLst/>
          </a:prstGeom>
          <a:noFill/>
        </p:spPr>
        <p:txBody>
          <a:bodyPr wrap="square" rtlCol="0">
            <a:spAutoFit/>
          </a:bodyPr>
          <a:lstStyle/>
          <a:p>
            <a:r>
              <a:rPr lang="en-US" altLang="zh-CN" b="1" dirty="0" smtClean="0"/>
              <a:t>Table 6</a:t>
            </a:r>
            <a:r>
              <a:rPr lang="en-US" altLang="zh-CN" dirty="0" smtClean="0"/>
              <a:t>: Test structure of CET-4</a:t>
            </a:r>
            <a:endParaRPr lang="zh-CN" altLang="en-US" dirty="0"/>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310809" y="266942"/>
            <a:ext cx="8453323"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 </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6" name="圆角矩形 5"/>
          <p:cNvSpPr/>
          <p:nvPr/>
        </p:nvSpPr>
        <p:spPr>
          <a:xfrm rot="10800000" flipV="1">
            <a:off x="709820" y="1364064"/>
            <a:ext cx="272237" cy="276076"/>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p>
        </p:txBody>
      </p:sp>
      <p:cxnSp>
        <p:nvCxnSpPr>
          <p:cNvPr id="7" name="直接连接符 6"/>
          <p:cNvCxnSpPr/>
          <p:nvPr/>
        </p:nvCxnSpPr>
        <p:spPr>
          <a:xfrm>
            <a:off x="1059543" y="1785257"/>
            <a:ext cx="6604000" cy="14514"/>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204686" y="1175656"/>
            <a:ext cx="6604000" cy="523220"/>
          </a:xfrm>
          <a:prstGeom prst="rect">
            <a:avLst/>
          </a:prstGeom>
          <a:noFill/>
        </p:spPr>
        <p:txBody>
          <a:bodyPr wrap="square" rtlCol="0">
            <a:spAutoFit/>
          </a:bodyPr>
          <a:lstStyle/>
          <a:p>
            <a:r>
              <a:rPr lang="en-US" altLang="zh-CN" sz="2800" b="1" dirty="0" smtClean="0">
                <a:latin typeface="Times New Roman" pitchFamily="18" charset="0"/>
                <a:cs typeface="Times New Roman" pitchFamily="18" charset="0"/>
              </a:rPr>
              <a:t>Stage 5</a:t>
            </a:r>
            <a:r>
              <a:rPr lang="en-US" altLang="zh-CN" sz="2800" dirty="0" smtClean="0">
                <a:latin typeface="Times New Roman" pitchFamily="18" charset="0"/>
                <a:cs typeface="Times New Roman" pitchFamily="18" charset="0"/>
              </a:rPr>
              <a:t>: December, 2012---December 2015</a:t>
            </a:r>
            <a:endParaRPr lang="zh-CN" altLang="en-US" sz="2800" dirty="0">
              <a:latin typeface="Times New Roman" pitchFamily="18" charset="0"/>
              <a:cs typeface="Times New Roman" pitchFamily="18" charset="0"/>
            </a:endParaRPr>
          </a:p>
        </p:txBody>
      </p:sp>
      <p:sp>
        <p:nvSpPr>
          <p:cNvPr id="10" name="TextBox 9"/>
          <p:cNvSpPr txBox="1"/>
          <p:nvPr/>
        </p:nvSpPr>
        <p:spPr>
          <a:xfrm>
            <a:off x="667656" y="1828799"/>
            <a:ext cx="10929257" cy="6627455"/>
          </a:xfrm>
          <a:prstGeom prst="rect">
            <a:avLst/>
          </a:prstGeom>
          <a:noFill/>
        </p:spPr>
        <p:txBody>
          <a:bodyPr wrap="square" rtlCol="0">
            <a:spAutoFit/>
          </a:bodyPr>
          <a:lstStyle/>
          <a:p>
            <a:pPr algn="just">
              <a:lnSpc>
                <a:spcPts val="3200"/>
              </a:lnSpc>
              <a:buFont typeface="Wingdings" pitchFamily="2" charset="2"/>
              <a:buChar char="Ø"/>
            </a:pPr>
            <a:r>
              <a:rPr lang="en-US" altLang="zh-CN" sz="2400" dirty="0" smtClean="0">
                <a:latin typeface="Times New Roman" pitchFamily="18" charset="0"/>
                <a:cs typeface="Times New Roman" pitchFamily="18" charset="0"/>
              </a:rPr>
              <a:t> From December, 2012, CET-4 changed the exam pattern again. To prevent cheating, parallel test were put into practice again. That is, students in the same exam room will get different test paper randomly based on the seat number. These papers are identical in the number and form of items, but different in the specific content of items. The new pattern further increases the credibility of CET-4.</a:t>
            </a:r>
          </a:p>
          <a:p>
            <a:pPr algn="just">
              <a:lnSpc>
                <a:spcPts val="3200"/>
              </a:lnSpc>
              <a:buFont typeface="Wingdings" pitchFamily="2" charset="2"/>
              <a:buChar char="Ø"/>
            </a:pPr>
            <a:r>
              <a:rPr lang="en-US" altLang="zh-CN" sz="2400" dirty="0" smtClean="0">
                <a:latin typeface="Times New Roman" pitchFamily="18" charset="0"/>
                <a:cs typeface="Times New Roman" pitchFamily="18" charset="0"/>
              </a:rPr>
              <a:t>  In 14</a:t>
            </a:r>
            <a:r>
              <a:rPr lang="en-US" altLang="zh-CN" sz="2400" baseline="30000" dirty="0" smtClean="0">
                <a:latin typeface="Times New Roman" pitchFamily="18" charset="0"/>
                <a:cs typeface="Times New Roman" pitchFamily="18" charset="0"/>
              </a:rPr>
              <a:t>th</a:t>
            </a:r>
            <a:r>
              <a:rPr lang="en-US" altLang="zh-CN" sz="2400" dirty="0" smtClean="0">
                <a:latin typeface="Times New Roman" pitchFamily="18" charset="0"/>
                <a:cs typeface="Times New Roman" pitchFamily="18" charset="0"/>
              </a:rPr>
              <a:t> August, 2013, the National College English Test Band 4&amp;6 committee released a notice about the adjustment of the question types of CET-4. It’s informed that CET-4&amp;6 would  adopt the same pattern from the test in December, 2013.</a:t>
            </a:r>
          </a:p>
          <a:p>
            <a:pPr>
              <a:lnSpc>
                <a:spcPts val="3200"/>
              </a:lnSpc>
              <a:buFont typeface="Wingdings" pitchFamily="2" charset="2"/>
              <a:buChar char="Ø"/>
            </a:pPr>
            <a:r>
              <a:rPr lang="en-US" altLang="zh-CN" sz="2400" dirty="0" smtClean="0">
                <a:latin typeface="Times New Roman" pitchFamily="18" charset="0"/>
                <a:cs typeface="Times New Roman" pitchFamily="18" charset="0"/>
              </a:rPr>
              <a:t>The adjustment of qualification for CET-SET: score ≥ 500</a:t>
            </a:r>
          </a:p>
          <a:p>
            <a:pPr>
              <a:lnSpc>
                <a:spcPts val="3200"/>
              </a:lnSpc>
            </a:pPr>
            <a:r>
              <a:rPr lang="en-US" altLang="zh-CN" sz="2400" dirty="0" smtClean="0">
                <a:latin typeface="Times New Roman" pitchFamily="18" charset="0"/>
                <a:cs typeface="Times New Roman" pitchFamily="18" charset="0"/>
              </a:rPr>
              <a:t>                                                       </a:t>
            </a:r>
            <a:r>
              <a:rPr lang="en-US" altLang="zh-CN" sz="2000" dirty="0" smtClean="0">
                <a:latin typeface="Times New Roman" pitchFamily="18" charset="0"/>
                <a:cs typeface="Times New Roman" pitchFamily="18" charset="0"/>
              </a:rPr>
              <a:t>note: The test taken by examinees must be in or after June, 2005</a:t>
            </a:r>
          </a:p>
          <a:p>
            <a:pPr algn="just">
              <a:lnSpc>
                <a:spcPts val="3200"/>
              </a:lnSpc>
              <a:buFont typeface="Wingdings" pitchFamily="2" charset="2"/>
              <a:buChar char="Ø"/>
            </a:pPr>
            <a:r>
              <a:rPr lang="en-US" altLang="zh-CN" sz="2400" dirty="0" smtClean="0">
                <a:latin typeface="Times New Roman" pitchFamily="18" charset="0"/>
                <a:cs typeface="Times New Roman" pitchFamily="18" charset="0"/>
              </a:rPr>
              <a:t>The National College English Test Band 4&amp;6 committee announced in April, 2015 that the internet-based CET-4 would be cancelled since after. </a:t>
            </a:r>
          </a:p>
          <a:p>
            <a:pPr algn="just">
              <a:lnSpc>
                <a:spcPts val="3400"/>
              </a:lnSpc>
            </a:pPr>
            <a:endParaRPr lang="en-US" altLang="zh-CN" sz="2400" dirty="0" smtClean="0">
              <a:latin typeface="Times New Roman" pitchFamily="18" charset="0"/>
              <a:cs typeface="Times New Roman" pitchFamily="18" charset="0"/>
            </a:endParaRPr>
          </a:p>
          <a:p>
            <a:pPr algn="just">
              <a:lnSpc>
                <a:spcPts val="3400"/>
              </a:lnSpc>
            </a:pPr>
            <a:endParaRPr lang="en-US" altLang="zh-CN" sz="2400" dirty="0" smtClean="0">
              <a:latin typeface="Times New Roman" pitchFamily="18" charset="0"/>
              <a:cs typeface="Times New Roman" pitchFamily="18" charset="0"/>
            </a:endParaRPr>
          </a:p>
          <a:p>
            <a:endParaRPr lang="en-US" altLang="zh-CN" sz="2400" dirty="0" smtClean="0">
              <a:latin typeface="Times New Roman" pitchFamily="18" charset="0"/>
              <a:cs typeface="Times New Roman" pitchFamily="18" charset="0"/>
            </a:endParaRPr>
          </a:p>
          <a:p>
            <a:endParaRPr lang="en-US" altLang="zh-CN" sz="24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96401"/>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275772" y="295970"/>
            <a:ext cx="7315200"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cxnSp>
        <p:nvCxnSpPr>
          <p:cNvPr id="8" name="直接箭头连接符 7"/>
          <p:cNvCxnSpPr/>
          <p:nvPr/>
        </p:nvCxnSpPr>
        <p:spPr>
          <a:xfrm>
            <a:off x="2815771" y="7518400"/>
            <a:ext cx="26125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0" name="表格 9"/>
          <p:cNvGraphicFramePr>
            <a:graphicFrameLocks noGrp="1"/>
          </p:cNvGraphicFramePr>
          <p:nvPr/>
        </p:nvGraphicFramePr>
        <p:xfrm>
          <a:off x="551544" y="1028745"/>
          <a:ext cx="10784114" cy="5582512"/>
        </p:xfrm>
        <a:graphic>
          <a:graphicData uri="http://schemas.openxmlformats.org/drawingml/2006/table">
            <a:tbl>
              <a:tblPr firstRow="1" bandRow="1">
                <a:tableStyleId>{5C22544A-7EE6-4342-B048-85BDC9FD1C3A}</a:tableStyleId>
              </a:tblPr>
              <a:tblGrid>
                <a:gridCol w="1741713"/>
                <a:gridCol w="1683657"/>
                <a:gridCol w="1834096"/>
                <a:gridCol w="2401381"/>
                <a:gridCol w="1487971"/>
                <a:gridCol w="817648"/>
                <a:gridCol w="817648"/>
              </a:tblGrid>
              <a:tr h="671556">
                <a:tc>
                  <a:txBody>
                    <a:bodyPr/>
                    <a:lstStyle/>
                    <a:p>
                      <a:r>
                        <a:rPr lang="en-US" altLang="zh-CN" dirty="0" smtClean="0"/>
                        <a:t>Section </a:t>
                      </a:r>
                      <a:endParaRPr lang="zh-CN" altLang="en-US" dirty="0"/>
                    </a:p>
                  </a:txBody>
                  <a:tcPr/>
                </a:tc>
                <a:tc gridSpan="2">
                  <a:txBody>
                    <a:bodyPr/>
                    <a:lstStyle/>
                    <a:p>
                      <a:r>
                        <a:rPr lang="en-US" altLang="zh-CN" dirty="0" smtClean="0"/>
                        <a:t>Content </a:t>
                      </a:r>
                      <a:endParaRPr lang="zh-CN" altLang="en-US" dirty="0"/>
                    </a:p>
                  </a:txBody>
                  <a:tcPr/>
                </a:tc>
                <a:tc hMerge="1">
                  <a:txBody>
                    <a:bodyPr/>
                    <a:lstStyle/>
                    <a:p>
                      <a:endParaRPr lang="zh-CN" altLang="en-US"/>
                    </a:p>
                  </a:txBody>
                  <a:tcPr/>
                </a:tc>
                <a:tc>
                  <a:txBody>
                    <a:bodyPr/>
                    <a:lstStyle/>
                    <a:p>
                      <a:r>
                        <a:rPr lang="en-US" altLang="zh-CN" dirty="0" smtClean="0"/>
                        <a:t>Item</a:t>
                      </a:r>
                      <a:r>
                        <a:rPr lang="en-US" altLang="zh-CN" baseline="0" dirty="0" smtClean="0"/>
                        <a:t> format</a:t>
                      </a:r>
                      <a:endParaRPr lang="zh-CN" altLang="en-US" dirty="0"/>
                    </a:p>
                  </a:txBody>
                  <a:tcPr/>
                </a:tc>
                <a:tc>
                  <a:txBody>
                    <a:bodyPr/>
                    <a:lstStyle/>
                    <a:p>
                      <a:r>
                        <a:rPr lang="en-US" altLang="zh-CN" dirty="0" smtClean="0"/>
                        <a:t>Time </a:t>
                      </a:r>
                      <a:endParaRPr lang="zh-CN" altLang="en-US" dirty="0"/>
                    </a:p>
                  </a:txBody>
                  <a:tcPr/>
                </a:tc>
                <a:tc gridSpan="2">
                  <a:txBody>
                    <a:bodyPr/>
                    <a:lstStyle/>
                    <a:p>
                      <a:r>
                        <a:rPr lang="en-US" altLang="zh-CN" dirty="0" smtClean="0"/>
                        <a:t>Score weight</a:t>
                      </a:r>
                      <a:endParaRPr lang="zh-CN" altLang="en-US" dirty="0"/>
                    </a:p>
                  </a:txBody>
                  <a:tcPr/>
                </a:tc>
                <a:tc hMerge="1">
                  <a:txBody>
                    <a:bodyPr/>
                    <a:lstStyle/>
                    <a:p>
                      <a:endParaRPr lang="zh-CN" altLang="en-US"/>
                    </a:p>
                  </a:txBody>
                  <a:tcPr/>
                </a:tc>
              </a:tr>
              <a:tr h="396829">
                <a:tc>
                  <a:txBody>
                    <a:bodyPr/>
                    <a:lstStyle/>
                    <a:p>
                      <a:r>
                        <a:rPr lang="en-US" altLang="zh-CN" sz="2000" dirty="0" smtClean="0">
                          <a:latin typeface="Times New Roman" pitchFamily="18" charset="0"/>
                          <a:cs typeface="Times New Roman" pitchFamily="18" charset="0"/>
                        </a:rPr>
                        <a:t>Writing </a:t>
                      </a:r>
                      <a:endParaRPr lang="zh-CN" altLang="en-US" sz="2000" dirty="0">
                        <a:latin typeface="Times New Roman" pitchFamily="18" charset="0"/>
                        <a:cs typeface="Times New Roman" pitchFamily="18" charset="0"/>
                      </a:endParaRPr>
                    </a:p>
                  </a:txBody>
                  <a:tcPr anchor="ctr"/>
                </a:tc>
                <a:tc gridSpan="2">
                  <a:txBody>
                    <a:bodyPr/>
                    <a:lstStyle/>
                    <a:p>
                      <a:r>
                        <a:rPr lang="en-US" altLang="zh-CN" sz="2000" dirty="0" smtClean="0">
                          <a:latin typeface="Times New Roman" pitchFamily="18" charset="0"/>
                          <a:cs typeface="Times New Roman" pitchFamily="18" charset="0"/>
                        </a:rPr>
                        <a:t>Writing</a:t>
                      </a:r>
                      <a:r>
                        <a:rPr lang="en-US" altLang="zh-CN" sz="2000" baseline="0" dirty="0" smtClean="0">
                          <a:latin typeface="Times New Roman" pitchFamily="18" charset="0"/>
                          <a:cs typeface="Times New Roman" pitchFamily="18" charset="0"/>
                        </a:rPr>
                        <a:t> </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Passage writing</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30 minutes</a:t>
                      </a:r>
                      <a:endParaRPr lang="zh-CN" altLang="en-US" sz="2000" dirty="0">
                        <a:latin typeface="Times New Roman" pitchFamily="18" charset="0"/>
                        <a:cs typeface="Times New Roman" pitchFamily="18" charset="0"/>
                      </a:endParaRPr>
                    </a:p>
                  </a:txBody>
                  <a:tcPr anchor="ctr"/>
                </a:tc>
                <a:tc gridSpan="2">
                  <a:txBody>
                    <a:bodyPr/>
                    <a:lstStyle/>
                    <a:p>
                      <a:r>
                        <a:rPr lang="en-US" altLang="zh-CN" sz="2000" dirty="0" smtClean="0">
                          <a:latin typeface="Times New Roman" pitchFamily="18" charset="0"/>
                          <a:cs typeface="Times New Roman" pitchFamily="18" charset="0"/>
                        </a:rPr>
                        <a:t>              15%</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r>
              <a:tr h="396829">
                <a:tc rowSpan="5">
                  <a:txBody>
                    <a:bodyPr/>
                    <a:lstStyle/>
                    <a:p>
                      <a:r>
                        <a:rPr lang="en-US" altLang="zh-CN" sz="2000" dirty="0" smtClean="0">
                          <a:latin typeface="Times New Roman" pitchFamily="18" charset="0"/>
                          <a:cs typeface="Times New Roman" pitchFamily="18" charset="0"/>
                        </a:rPr>
                        <a:t>Listening comprehension</a:t>
                      </a:r>
                      <a:endParaRPr lang="zh-CN" altLang="en-US" sz="2000" dirty="0">
                        <a:latin typeface="Times New Roman" pitchFamily="18" charset="0"/>
                        <a:cs typeface="Times New Roman" pitchFamily="18" charset="0"/>
                      </a:endParaRPr>
                    </a:p>
                  </a:txBody>
                  <a:tcPr anchor="ctr"/>
                </a:tc>
                <a:tc rowSpan="2">
                  <a:txBody>
                    <a:bodyPr/>
                    <a:lstStyle/>
                    <a:p>
                      <a:r>
                        <a:rPr lang="en-US" altLang="zh-CN" sz="2000" dirty="0" smtClean="0">
                          <a:latin typeface="Times New Roman" pitchFamily="18" charset="0"/>
                          <a:cs typeface="Times New Roman" pitchFamily="18" charset="0"/>
                        </a:rPr>
                        <a:t>Conversation</a:t>
                      </a:r>
                      <a:r>
                        <a:rPr lang="en-US" altLang="zh-CN" sz="2000" baseline="0" dirty="0" smtClean="0">
                          <a:latin typeface="Times New Roman" pitchFamily="18" charset="0"/>
                          <a:cs typeface="Times New Roman" pitchFamily="18" charset="0"/>
                        </a:rPr>
                        <a:t>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Short </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rowSpan="5">
                  <a:txBody>
                    <a:bodyPr/>
                    <a:lstStyle/>
                    <a:p>
                      <a:r>
                        <a:rPr lang="en-US" altLang="zh-CN" sz="2000" dirty="0" smtClean="0">
                          <a:latin typeface="Times New Roman" pitchFamily="18" charset="0"/>
                          <a:cs typeface="Times New Roman" pitchFamily="18" charset="0"/>
                        </a:rPr>
                        <a:t>30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8%</a:t>
                      </a:r>
                      <a:endParaRPr lang="zh-CN" altLang="en-US" sz="2000" dirty="0">
                        <a:latin typeface="Times New Roman" pitchFamily="18" charset="0"/>
                        <a:cs typeface="Times New Roman" pitchFamily="18" charset="0"/>
                      </a:endParaRPr>
                    </a:p>
                  </a:txBody>
                  <a:tcPr anchor="ctr"/>
                </a:tc>
                <a:tc rowSpan="5">
                  <a:txBody>
                    <a:bodyPr/>
                    <a:lstStyle/>
                    <a:p>
                      <a:r>
                        <a:rPr lang="en-US" altLang="zh-CN" sz="2000" dirty="0" smtClean="0">
                          <a:latin typeface="Times New Roman" pitchFamily="18" charset="0"/>
                          <a:cs typeface="Times New Roman" pitchFamily="18" charset="0"/>
                        </a:rPr>
                        <a:t>35%</a:t>
                      </a:r>
                      <a:endParaRPr lang="zh-CN" altLang="en-US" sz="2000" dirty="0">
                        <a:latin typeface="Times New Roman" pitchFamily="18" charset="0"/>
                        <a:cs typeface="Times New Roman" pitchFamily="18" charset="0"/>
                      </a:endParaRPr>
                    </a:p>
                  </a:txBody>
                  <a:tcPr anchor="ctr"/>
                </a:tc>
              </a:tr>
              <a:tr h="396829">
                <a:tc vMerge="1">
                  <a:txBody>
                    <a:bodyPr/>
                    <a:lstStyle/>
                    <a:p>
                      <a:endParaRPr lang="zh-CN" altLang="en-US" dirty="0"/>
                    </a:p>
                  </a:txBody>
                  <a:tcPr/>
                </a:tc>
                <a:tc vMerge="1">
                  <a:txBody>
                    <a:bodyPr/>
                    <a:lstStyle/>
                    <a:p>
                      <a:endParaRPr lang="zh-CN" altLang="en-US" dirty="0"/>
                    </a:p>
                  </a:txBody>
                  <a:tcPr/>
                </a:tc>
                <a:tc>
                  <a:txBody>
                    <a:bodyPr/>
                    <a:lstStyle/>
                    <a:p>
                      <a:r>
                        <a:rPr lang="en-US" altLang="zh-CN" sz="2000" dirty="0" smtClean="0">
                          <a:latin typeface="Times New Roman" pitchFamily="18" charset="0"/>
                          <a:cs typeface="Times New Roman" pitchFamily="18" charset="0"/>
                        </a:rPr>
                        <a:t>Long </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7%</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r>
              <a:tr h="518302">
                <a:tc vMerge="1">
                  <a:txBody>
                    <a:bodyPr/>
                    <a:lstStyle/>
                    <a:p>
                      <a:endParaRPr lang="zh-CN" altLang="en-US" dirty="0"/>
                    </a:p>
                  </a:txBody>
                  <a:tcPr/>
                </a:tc>
                <a:tc rowSpan="3">
                  <a:txBody>
                    <a:bodyPr/>
                    <a:lstStyle/>
                    <a:p>
                      <a:r>
                        <a:rPr lang="en-US" altLang="zh-CN" sz="2000" dirty="0" smtClean="0">
                          <a:latin typeface="Times New Roman" pitchFamily="18" charset="0"/>
                          <a:cs typeface="Times New Roman" pitchFamily="18" charset="0"/>
                        </a:rPr>
                        <a:t>Passage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Passage understanding</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c rowSpan="2">
                  <a:txBody>
                    <a:bodyPr/>
                    <a:lstStyle/>
                    <a:p>
                      <a:r>
                        <a:rPr lang="en-US" altLang="zh-CN" sz="2000" dirty="0" smtClean="0">
                          <a:latin typeface="Times New Roman" pitchFamily="18" charset="0"/>
                          <a:cs typeface="Times New Roman" pitchFamily="18" charset="0"/>
                        </a:rPr>
                        <a:t>10%</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r>
              <a:tr h="244957">
                <a:tc vMerge="1">
                  <a:txBody>
                    <a:bodyPr/>
                    <a:lstStyle/>
                    <a:p>
                      <a:endParaRPr lang="zh-CN" altLang="en-US"/>
                    </a:p>
                  </a:txBody>
                  <a:tcPr/>
                </a:tc>
                <a:tc vMerge="1">
                  <a:txBody>
                    <a:bodyPr/>
                    <a:lstStyle/>
                    <a:p>
                      <a:endParaRPr lang="zh-CN" altLang="en-US"/>
                    </a:p>
                  </a:txBody>
                  <a:tcPr/>
                </a:tc>
                <a:tc rowSpan="2">
                  <a:txBody>
                    <a:bodyPr/>
                    <a:lstStyle/>
                    <a:p>
                      <a:r>
                        <a:rPr lang="en-US" altLang="zh-CN" sz="2000" dirty="0" smtClean="0">
                          <a:latin typeface="Times New Roman" pitchFamily="18" charset="0"/>
                          <a:cs typeface="Times New Roman" pitchFamily="18" charset="0"/>
                        </a:rPr>
                        <a:t>Passage dictation</a:t>
                      </a:r>
                      <a:endParaRPr lang="zh-CN" altLang="en-US" sz="2000" dirty="0">
                        <a:latin typeface="Times New Roman" pitchFamily="18" charset="0"/>
                        <a:cs typeface="Times New Roman" pitchFamily="18" charset="0"/>
                      </a:endParaRPr>
                    </a:p>
                  </a:txBody>
                  <a:tcPr anchor="ctr"/>
                </a:tc>
                <a:tc rowSpan="2">
                  <a:txBody>
                    <a:bodyPr/>
                    <a:lstStyle/>
                    <a:p>
                      <a:r>
                        <a:rPr lang="en-US" altLang="zh-CN" sz="2000" dirty="0" smtClean="0">
                          <a:latin typeface="Times New Roman" pitchFamily="18" charset="0"/>
                          <a:cs typeface="Times New Roman" pitchFamily="18" charset="0"/>
                        </a:rPr>
                        <a:t>Compound</a:t>
                      </a:r>
                      <a:r>
                        <a:rPr lang="en-US" altLang="zh-CN" sz="2000" baseline="0" dirty="0" smtClean="0">
                          <a:latin typeface="Times New Roman" pitchFamily="18" charset="0"/>
                          <a:cs typeface="Times New Roman" pitchFamily="18" charset="0"/>
                        </a:rPr>
                        <a:t> dictation</a:t>
                      </a:r>
                      <a:endParaRPr lang="zh-CN" altLang="en-US" sz="2000" dirty="0">
                        <a:latin typeface="Times New Roman" pitchFamily="18" charset="0"/>
                        <a:cs typeface="Times New Roman" pitchFamily="18" charset="0"/>
                      </a:endParaRPr>
                    </a:p>
                  </a:txBody>
                  <a:tcPr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486705">
                <a:tc vMerge="1">
                  <a:txBody>
                    <a:bodyPr/>
                    <a:lstStyle/>
                    <a:p>
                      <a:endParaRPr lang="zh-CN" altLang="en-US" dirty="0"/>
                    </a:p>
                  </a:txBody>
                  <a:tcPr/>
                </a:tc>
                <a:tc vMerge="1">
                  <a:txBody>
                    <a:bodyPr/>
                    <a:lstStyle/>
                    <a:p>
                      <a:endParaRPr lang="zh-CN" altLang="en-US" dirty="0"/>
                    </a:p>
                  </a:txBody>
                  <a:tcPr/>
                </a:tc>
                <a:tc vMerge="1">
                  <a:txBody>
                    <a:bodyPr/>
                    <a:lstStyle/>
                    <a:p>
                      <a:endParaRPr lang="zh-CN" altLang="en-US" sz="2000" dirty="0">
                        <a:latin typeface="Times New Roman" pitchFamily="18" charset="0"/>
                        <a:cs typeface="Times New Roman" pitchFamily="18" charset="0"/>
                      </a:endParaRPr>
                    </a:p>
                  </a:txBody>
                  <a:tcPr/>
                </a:tc>
                <a:tc vMerge="1">
                  <a:txBody>
                    <a:bodyPr/>
                    <a:lstStyle/>
                    <a:p>
                      <a:endParaRPr lang="zh-CN" altLang="en-US" sz="2000" dirty="0">
                        <a:latin typeface="Times New Roman" pitchFamily="18" charset="0"/>
                        <a:cs typeface="Times New Roman" pitchFamily="18" charset="0"/>
                      </a:endParaRPr>
                    </a:p>
                  </a:txBody>
                  <a:tcPr/>
                </a:tc>
                <a:tc vMerge="1">
                  <a:txBody>
                    <a:bodyPr/>
                    <a:lstStyle/>
                    <a:p>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10%</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r>
              <a:tr h="396829">
                <a:tc rowSpan="3">
                  <a:txBody>
                    <a:bodyPr/>
                    <a:lstStyle/>
                    <a:p>
                      <a:r>
                        <a:rPr lang="en-US" altLang="zh-CN" sz="2000" dirty="0" smtClean="0">
                          <a:latin typeface="Times New Roman" pitchFamily="18" charset="0"/>
                          <a:cs typeface="Times New Roman" pitchFamily="18" charset="0"/>
                        </a:rPr>
                        <a:t>Reading comprehension</a:t>
                      </a:r>
                      <a:endParaRPr lang="zh-CN" altLang="en-US" sz="2000" dirty="0">
                        <a:latin typeface="Times New Roman" pitchFamily="18" charset="0"/>
                        <a:cs typeface="Times New Roman" pitchFamily="18" charset="0"/>
                      </a:endParaRPr>
                    </a:p>
                  </a:txBody>
                  <a:tcPr anchor="ctr"/>
                </a:tc>
                <a:tc gridSpan="2">
                  <a:txBody>
                    <a:bodyPr/>
                    <a:lstStyle/>
                    <a:p>
                      <a:r>
                        <a:rPr lang="en-US" altLang="zh-CN" sz="2000" dirty="0" smtClean="0">
                          <a:latin typeface="Times New Roman" pitchFamily="18" charset="0"/>
                          <a:cs typeface="Times New Roman" pitchFamily="18" charset="0"/>
                        </a:rPr>
                        <a:t>Vocabulary understanding</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Word-choosing</a:t>
                      </a:r>
                      <a:endParaRPr lang="zh-CN" altLang="en-US" sz="2000" dirty="0">
                        <a:latin typeface="Times New Roman" pitchFamily="18" charset="0"/>
                        <a:cs typeface="Times New Roman" pitchFamily="18" charset="0"/>
                      </a:endParaRPr>
                    </a:p>
                  </a:txBody>
                  <a:tcPr anchor="ctr"/>
                </a:tc>
                <a:tc rowSpan="3">
                  <a:txBody>
                    <a:bodyPr/>
                    <a:lstStyle/>
                    <a:p>
                      <a:r>
                        <a:rPr lang="en-US" altLang="zh-CN" sz="2000" dirty="0" smtClean="0">
                          <a:latin typeface="Times New Roman" pitchFamily="18" charset="0"/>
                          <a:cs typeface="Times New Roman" pitchFamily="18" charset="0"/>
                        </a:rPr>
                        <a:t>40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5%</a:t>
                      </a:r>
                      <a:endParaRPr lang="zh-CN" altLang="en-US" sz="2000" dirty="0">
                        <a:latin typeface="Times New Roman" pitchFamily="18" charset="0"/>
                        <a:cs typeface="Times New Roman" pitchFamily="18" charset="0"/>
                      </a:endParaRPr>
                    </a:p>
                  </a:txBody>
                  <a:tcPr anchor="ctr"/>
                </a:tc>
                <a:tc rowSpan="3">
                  <a:txBody>
                    <a:bodyPr/>
                    <a:lstStyle/>
                    <a:p>
                      <a:r>
                        <a:rPr lang="en-US" altLang="zh-CN" sz="2000" dirty="0" smtClean="0">
                          <a:latin typeface="Times New Roman" pitchFamily="18" charset="0"/>
                          <a:cs typeface="Times New Roman" pitchFamily="18" charset="0"/>
                        </a:rPr>
                        <a:t>35%</a:t>
                      </a:r>
                      <a:endParaRPr lang="zh-CN" altLang="en-US" sz="2000" dirty="0">
                        <a:latin typeface="Times New Roman" pitchFamily="18" charset="0"/>
                        <a:cs typeface="Times New Roman" pitchFamily="18" charset="0"/>
                      </a:endParaRPr>
                    </a:p>
                  </a:txBody>
                  <a:tcPr anchor="ctr"/>
                </a:tc>
              </a:tr>
              <a:tr h="396829">
                <a:tc vMerge="1">
                  <a:txBody>
                    <a:bodyPr/>
                    <a:lstStyle/>
                    <a:p>
                      <a:endParaRPr lang="zh-CN" altLang="en-US" dirty="0"/>
                    </a:p>
                  </a:txBody>
                  <a:tcPr/>
                </a:tc>
                <a:tc gridSpan="2">
                  <a:txBody>
                    <a:bodyPr/>
                    <a:lstStyle/>
                    <a:p>
                      <a:r>
                        <a:rPr lang="en-US" altLang="zh-CN" sz="2000" dirty="0" smtClean="0">
                          <a:latin typeface="Times New Roman" pitchFamily="18" charset="0"/>
                          <a:cs typeface="Times New Roman" pitchFamily="18" charset="0"/>
                        </a:rPr>
                        <a:t>Long</a:t>
                      </a:r>
                      <a:r>
                        <a:rPr lang="en-US" altLang="zh-CN" sz="2000" baseline="0" dirty="0" smtClean="0">
                          <a:latin typeface="Times New Roman" pitchFamily="18" charset="0"/>
                          <a:cs typeface="Times New Roman" pitchFamily="18" charset="0"/>
                        </a:rPr>
                        <a:t> passage</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Matching </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10%</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r>
              <a:tr h="396829">
                <a:tc vMerge="1">
                  <a:txBody>
                    <a:bodyPr/>
                    <a:lstStyle/>
                    <a:p>
                      <a:endParaRPr lang="zh-CN" altLang="en-US" dirty="0"/>
                    </a:p>
                  </a:txBody>
                  <a:tcPr/>
                </a:tc>
                <a:tc gridSpan="2">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Reading in depth</a:t>
                      </a:r>
                      <a:endParaRPr lang="zh-CN" altLang="en-US" sz="2000" dirty="0" smtClean="0">
                        <a:latin typeface="Times New Roman" pitchFamily="18" charset="0"/>
                        <a:cs typeface="Times New Roman" pitchFamily="18" charset="0"/>
                      </a:endParaRPr>
                    </a:p>
                  </a:txBody>
                  <a:tcPr anchor="ctr"/>
                </a:tc>
                <a:tc hMerge="1">
                  <a:txBody>
                    <a:bodyPr/>
                    <a:lstStyle/>
                    <a:p>
                      <a:endParaRPr lang="zh-CN" altLang="en-US"/>
                    </a:p>
                  </a:txBody>
                  <a:tcP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20%</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r>
              <a:tr h="396829">
                <a:tc>
                  <a:txBody>
                    <a:bodyPr/>
                    <a:lstStyle/>
                    <a:p>
                      <a:r>
                        <a:rPr lang="en-US" altLang="zh-CN" sz="2000" dirty="0" smtClean="0">
                          <a:latin typeface="Times New Roman" pitchFamily="18" charset="0"/>
                          <a:cs typeface="Times New Roman" pitchFamily="18" charset="0"/>
                        </a:rPr>
                        <a:t>Translation </a:t>
                      </a:r>
                      <a:endParaRPr lang="zh-CN" altLang="en-US" sz="2000" dirty="0">
                        <a:latin typeface="Times New Roman" pitchFamily="18" charset="0"/>
                        <a:cs typeface="Times New Roman" pitchFamily="18" charset="0"/>
                      </a:endParaRPr>
                    </a:p>
                  </a:txBody>
                  <a:tcPr anchor="ctr"/>
                </a:tc>
                <a:tc gridSpan="2">
                  <a:txBody>
                    <a:bodyPr/>
                    <a:lstStyle/>
                    <a:p>
                      <a:r>
                        <a:rPr lang="en-US" altLang="zh-CN" sz="2000" dirty="0" smtClean="0">
                          <a:latin typeface="Times New Roman" pitchFamily="18" charset="0"/>
                          <a:cs typeface="Times New Roman" pitchFamily="18" charset="0"/>
                        </a:rPr>
                        <a:t>Passage translation</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Chinese</a:t>
                      </a:r>
                      <a:r>
                        <a:rPr lang="en-US" altLang="zh-CN" sz="2000" baseline="0" dirty="0" smtClean="0">
                          <a:latin typeface="Times New Roman" pitchFamily="18" charset="0"/>
                          <a:cs typeface="Times New Roman" pitchFamily="18" charset="0"/>
                        </a:rPr>
                        <a:t> to English translation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30 minutes</a:t>
                      </a:r>
                      <a:endParaRPr lang="zh-CN" altLang="en-US" sz="2000" dirty="0">
                        <a:latin typeface="Times New Roman" pitchFamily="18" charset="0"/>
                        <a:cs typeface="Times New Roman" pitchFamily="18" charset="0"/>
                      </a:endParaRPr>
                    </a:p>
                  </a:txBody>
                  <a:tcPr anchor="ctr"/>
                </a:tc>
                <a:tc gridSpan="2">
                  <a:txBody>
                    <a:bodyPr/>
                    <a:lstStyle/>
                    <a:p>
                      <a:r>
                        <a:rPr lang="en-US" altLang="zh-CN" sz="2000" dirty="0" smtClean="0">
                          <a:latin typeface="Times New Roman" pitchFamily="18" charset="0"/>
                          <a:cs typeface="Times New Roman" pitchFamily="18" charset="0"/>
                        </a:rPr>
                        <a:t>               15%</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r>
              <a:tr h="381566">
                <a:tc gridSpan="4">
                  <a:txBody>
                    <a:bodyPr/>
                    <a:lstStyle/>
                    <a:p>
                      <a:r>
                        <a:rPr lang="en-US" altLang="zh-CN" sz="2000" dirty="0" smtClean="0">
                          <a:latin typeface="Times New Roman" pitchFamily="18" charset="0"/>
                          <a:cs typeface="Times New Roman" pitchFamily="18" charset="0"/>
                        </a:rPr>
                        <a:t>Total </a:t>
                      </a:r>
                      <a:endParaRPr lang="zh-CN" altLang="en-US" sz="2000" dirty="0">
                        <a:latin typeface="Times New Roman" pitchFamily="18" charset="0"/>
                        <a:cs typeface="Times New Roman" pitchFamily="18" charset="0"/>
                      </a:endParaRPr>
                    </a:p>
                  </a:txBody>
                  <a:tcPr anchor="ctr"/>
                </a:tc>
                <a:tc hMerge="1">
                  <a:txBody>
                    <a:bodyPr/>
                    <a:lstStyle/>
                    <a:p>
                      <a:endParaRPr lang="zh-CN" altLang="en-US" dirty="0"/>
                    </a:p>
                  </a:txBody>
                  <a:tcPr/>
                </a:tc>
                <a:tc hMerge="1">
                  <a:txBody>
                    <a:bodyPr/>
                    <a:lstStyle/>
                    <a:p>
                      <a:endParaRPr lang="zh-CN" altLang="en-US"/>
                    </a:p>
                  </a:txBody>
                  <a:tcPr/>
                </a:tc>
                <a:tc hMerge="1">
                  <a:txBody>
                    <a:bodyPr/>
                    <a:lstStyle/>
                    <a:p>
                      <a:endParaRPr lang="zh-CN" altLang="en-US" dirty="0"/>
                    </a:p>
                  </a:txBody>
                  <a:tcPr/>
                </a:tc>
                <a:tc>
                  <a:txBody>
                    <a:bodyPr/>
                    <a:lstStyle/>
                    <a:p>
                      <a:r>
                        <a:rPr lang="en-US" altLang="zh-CN" sz="2000" dirty="0" smtClean="0">
                          <a:latin typeface="Times New Roman" pitchFamily="18" charset="0"/>
                          <a:cs typeface="Times New Roman" pitchFamily="18" charset="0"/>
                        </a:rPr>
                        <a:t>130 minutes</a:t>
                      </a:r>
                      <a:endParaRPr lang="zh-CN" altLang="en-US" sz="2000" dirty="0">
                        <a:latin typeface="Times New Roman" pitchFamily="18" charset="0"/>
                        <a:cs typeface="Times New Roman" pitchFamily="18" charset="0"/>
                      </a:endParaRPr>
                    </a:p>
                  </a:txBody>
                  <a:tcPr anchor="ctr"/>
                </a:tc>
                <a:tc gridSpan="2">
                  <a:txBody>
                    <a:bodyPr/>
                    <a:lstStyle/>
                    <a:p>
                      <a:r>
                        <a:rPr lang="en-US" altLang="zh-CN" sz="2000" dirty="0" smtClean="0">
                          <a:latin typeface="Times New Roman" pitchFamily="18" charset="0"/>
                          <a:cs typeface="Times New Roman" pitchFamily="18" charset="0"/>
                        </a:rPr>
                        <a:t>100%</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r>
            </a:tbl>
          </a:graphicData>
        </a:graphic>
      </p:graphicFrame>
      <p:sp>
        <p:nvSpPr>
          <p:cNvPr id="11" name="椭圆 10"/>
          <p:cNvSpPr/>
          <p:nvPr/>
        </p:nvSpPr>
        <p:spPr>
          <a:xfrm>
            <a:off x="8157028" y="6241143"/>
            <a:ext cx="1611086"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084457" y="3077028"/>
            <a:ext cx="1611086"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箭头连接符 12"/>
          <p:cNvCxnSpPr/>
          <p:nvPr/>
        </p:nvCxnSpPr>
        <p:spPr>
          <a:xfrm flipH="1">
            <a:off x="9826171" y="2917371"/>
            <a:ext cx="14515" cy="609601"/>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8069944" y="6052457"/>
            <a:ext cx="0" cy="595086"/>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5841999" y="4332514"/>
            <a:ext cx="1611086"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718629" y="4738914"/>
            <a:ext cx="1589314"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220686" y="4281714"/>
            <a:ext cx="3106057" cy="856344"/>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149770" y="5682343"/>
            <a:ext cx="1611086"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0479314" y="5696857"/>
            <a:ext cx="972457"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329541" y="5646057"/>
            <a:ext cx="2082801" cy="4934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箭头连接符 21"/>
          <p:cNvCxnSpPr/>
          <p:nvPr/>
        </p:nvCxnSpPr>
        <p:spPr>
          <a:xfrm flipV="1">
            <a:off x="9833430" y="5551714"/>
            <a:ext cx="0" cy="595086"/>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flipV="1">
            <a:off x="11531601" y="5566228"/>
            <a:ext cx="0" cy="595086"/>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9615714" y="5138057"/>
            <a:ext cx="892629" cy="3918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箭头连接符 24"/>
          <p:cNvCxnSpPr/>
          <p:nvPr/>
        </p:nvCxnSpPr>
        <p:spPr>
          <a:xfrm flipH="1">
            <a:off x="10559143" y="5014686"/>
            <a:ext cx="14515" cy="609601"/>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669143" y="6502400"/>
            <a:ext cx="6386286" cy="384721"/>
          </a:xfrm>
          <a:prstGeom prst="rect">
            <a:avLst/>
          </a:prstGeom>
          <a:noFill/>
        </p:spPr>
        <p:txBody>
          <a:bodyPr wrap="square" rtlCol="0">
            <a:spAutoFit/>
          </a:bodyPr>
          <a:lstStyle/>
          <a:p>
            <a:r>
              <a:rPr lang="en-US" altLang="zh-CN" b="1" dirty="0" smtClean="0"/>
              <a:t>Table 7</a:t>
            </a:r>
            <a:r>
              <a:rPr lang="en-US" altLang="zh-CN" dirty="0" smtClean="0"/>
              <a:t>: The components of CET-4 from 2013-2015</a:t>
            </a:r>
            <a:endParaRPr lang="zh-CN" altLang="en-US" dirty="0"/>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507999" y="266942"/>
            <a:ext cx="6676571"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5" name="TextBox 4"/>
          <p:cNvSpPr txBox="1"/>
          <p:nvPr/>
        </p:nvSpPr>
        <p:spPr>
          <a:xfrm>
            <a:off x="798286" y="1944915"/>
            <a:ext cx="11059884" cy="4421723"/>
          </a:xfrm>
          <a:prstGeom prst="rect">
            <a:avLst/>
          </a:prstGeom>
          <a:noFill/>
        </p:spPr>
        <p:txBody>
          <a:bodyPr wrap="square" rtlCol="0">
            <a:spAutoFit/>
          </a:bodyPr>
          <a:lstStyle/>
          <a:p>
            <a:pPr>
              <a:lnSpc>
                <a:spcPts val="3800"/>
              </a:lnSpc>
            </a:pPr>
            <a:r>
              <a:rPr lang="en-US" altLang="zh-CN" sz="2400" dirty="0" smtClean="0">
                <a:latin typeface="Times New Roman" pitchFamily="18" charset="0"/>
                <a:cs typeface="Times New Roman" pitchFamily="18" charset="0"/>
              </a:rPr>
              <a:t>In order to adapt to the new requirements of the society to college students’ listening ability and further increase the validity of the listening test, the National College English Test Band 4&amp;6 committee decide to make local adjustment to the listening comprehension part since June, 2016. </a:t>
            </a:r>
          </a:p>
          <a:p>
            <a:pPr>
              <a:lnSpc>
                <a:spcPts val="3800"/>
              </a:lnSpc>
            </a:pPr>
            <a:r>
              <a:rPr lang="en-US" altLang="zh-CN" sz="2400" dirty="0" smtClean="0">
                <a:latin typeface="Times New Roman" pitchFamily="18" charset="0"/>
                <a:cs typeface="Times New Roman" pitchFamily="18" charset="0"/>
              </a:rPr>
              <a:t>      In addition to the adjustment in listening, the CET-SET has also been divided into two levels: CET-SET4 and CET-SET6, which will be held separately. The original CET-SET will be grouped into CET-SET6.</a:t>
            </a:r>
          </a:p>
          <a:p>
            <a:pPr>
              <a:lnSpc>
                <a:spcPts val="3800"/>
              </a:lnSpc>
              <a:buFont typeface="Wingdings" pitchFamily="2" charset="2"/>
              <a:buChar char="Ø"/>
            </a:pPr>
            <a:r>
              <a:rPr lang="en-US" altLang="zh-CN" sz="2400" b="1" dirty="0" smtClean="0">
                <a:latin typeface="Times New Roman" pitchFamily="18" charset="0"/>
                <a:cs typeface="Times New Roman" pitchFamily="18" charset="0"/>
              </a:rPr>
              <a:t>  Form of CET-SET 4</a:t>
            </a:r>
            <a:r>
              <a:rPr lang="en-US" altLang="zh-CN" sz="2400" dirty="0" smtClean="0">
                <a:latin typeface="Times New Roman" pitchFamily="18" charset="0"/>
                <a:cs typeface="Times New Roman" pitchFamily="18" charset="0"/>
              </a:rPr>
              <a:t>: computer-assisted test</a:t>
            </a:r>
            <a:endParaRPr lang="zh-CN" altLang="en-US" sz="2800" dirty="0" smtClean="0"/>
          </a:p>
          <a:p>
            <a:endParaRPr lang="zh-CN" altLang="en-US" sz="2800" dirty="0">
              <a:latin typeface="Times New Roman" pitchFamily="18" charset="0"/>
              <a:cs typeface="Times New Roman" pitchFamily="18" charset="0"/>
            </a:endParaRPr>
          </a:p>
        </p:txBody>
      </p:sp>
      <p:sp>
        <p:nvSpPr>
          <p:cNvPr id="6" name="圆角矩形 5"/>
          <p:cNvSpPr/>
          <p:nvPr/>
        </p:nvSpPr>
        <p:spPr>
          <a:xfrm rot="10800000" flipV="1">
            <a:off x="709820" y="1364064"/>
            <a:ext cx="272237" cy="276076"/>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p>
        </p:txBody>
      </p:sp>
      <p:sp>
        <p:nvSpPr>
          <p:cNvPr id="7" name="TextBox 6"/>
          <p:cNvSpPr txBox="1"/>
          <p:nvPr/>
        </p:nvSpPr>
        <p:spPr>
          <a:xfrm>
            <a:off x="1161142" y="1233714"/>
            <a:ext cx="6052458" cy="523220"/>
          </a:xfrm>
          <a:prstGeom prst="rect">
            <a:avLst/>
          </a:prstGeom>
          <a:noFill/>
        </p:spPr>
        <p:txBody>
          <a:bodyPr wrap="square" rtlCol="0">
            <a:spAutoFit/>
          </a:bodyPr>
          <a:lstStyle/>
          <a:p>
            <a:r>
              <a:rPr lang="en-US" altLang="zh-CN" sz="2800" b="1" dirty="0" smtClean="0">
                <a:latin typeface="Times New Roman" pitchFamily="18" charset="0"/>
                <a:cs typeface="Times New Roman" pitchFamily="18" charset="0"/>
              </a:rPr>
              <a:t>Stage 7</a:t>
            </a:r>
            <a:r>
              <a:rPr lang="en-US" altLang="zh-CN" sz="2800" dirty="0" smtClean="0">
                <a:latin typeface="Times New Roman" pitchFamily="18" charset="0"/>
                <a:cs typeface="Times New Roman" pitchFamily="18" charset="0"/>
              </a:rPr>
              <a:t>: June 2016---Now </a:t>
            </a:r>
            <a:endParaRPr lang="zh-CN" altLang="en-US" sz="2800" dirty="0">
              <a:latin typeface="Times New Roman" pitchFamily="18" charset="0"/>
              <a:cs typeface="Times New Roman" pitchFamily="18" charset="0"/>
            </a:endParaRPr>
          </a:p>
        </p:txBody>
      </p:sp>
      <p:cxnSp>
        <p:nvCxnSpPr>
          <p:cNvPr id="8" name="直接连接符 7"/>
          <p:cNvCxnSpPr/>
          <p:nvPr/>
        </p:nvCxnSpPr>
        <p:spPr>
          <a:xfrm flipV="1">
            <a:off x="1152497" y="1814286"/>
            <a:ext cx="4537103" cy="36592"/>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464456" y="266942"/>
            <a:ext cx="6923316"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graphicFrame>
        <p:nvGraphicFramePr>
          <p:cNvPr id="7" name="表格 6"/>
          <p:cNvGraphicFramePr>
            <a:graphicFrameLocks noGrp="1"/>
          </p:cNvGraphicFramePr>
          <p:nvPr/>
        </p:nvGraphicFramePr>
        <p:xfrm>
          <a:off x="682172" y="1083322"/>
          <a:ext cx="10624455" cy="5066883"/>
        </p:xfrm>
        <a:graphic>
          <a:graphicData uri="http://schemas.openxmlformats.org/drawingml/2006/table">
            <a:tbl>
              <a:tblPr firstRow="1" bandRow="1">
                <a:tableStyleId>{5C22544A-7EE6-4342-B048-85BDC9FD1C3A}</a:tableStyleId>
              </a:tblPr>
              <a:tblGrid>
                <a:gridCol w="1872342"/>
                <a:gridCol w="3309258"/>
                <a:gridCol w="2365829"/>
                <a:gridCol w="1465942"/>
                <a:gridCol w="805542"/>
                <a:gridCol w="805542"/>
              </a:tblGrid>
              <a:tr h="651759">
                <a:tc>
                  <a:txBody>
                    <a:bodyPr/>
                    <a:lstStyle/>
                    <a:p>
                      <a:r>
                        <a:rPr lang="en-US" altLang="zh-CN" dirty="0" smtClean="0"/>
                        <a:t>Section </a:t>
                      </a:r>
                      <a:endParaRPr lang="zh-CN" altLang="en-US" dirty="0"/>
                    </a:p>
                  </a:txBody>
                  <a:tcPr/>
                </a:tc>
                <a:tc>
                  <a:txBody>
                    <a:bodyPr/>
                    <a:lstStyle/>
                    <a:p>
                      <a:r>
                        <a:rPr lang="en-US" altLang="zh-CN" dirty="0" smtClean="0"/>
                        <a:t>Content </a:t>
                      </a:r>
                      <a:endParaRPr lang="zh-CN" altLang="en-US" dirty="0"/>
                    </a:p>
                  </a:txBody>
                  <a:tcPr/>
                </a:tc>
                <a:tc>
                  <a:txBody>
                    <a:bodyPr/>
                    <a:lstStyle/>
                    <a:p>
                      <a:r>
                        <a:rPr lang="en-US" altLang="zh-CN" dirty="0" smtClean="0"/>
                        <a:t>Item</a:t>
                      </a:r>
                      <a:r>
                        <a:rPr lang="en-US" altLang="zh-CN" baseline="0" dirty="0" smtClean="0"/>
                        <a:t> format</a:t>
                      </a:r>
                      <a:endParaRPr lang="zh-CN" altLang="en-US" dirty="0"/>
                    </a:p>
                  </a:txBody>
                  <a:tcPr/>
                </a:tc>
                <a:tc>
                  <a:txBody>
                    <a:bodyPr/>
                    <a:lstStyle/>
                    <a:p>
                      <a:r>
                        <a:rPr lang="en-US" altLang="zh-CN" dirty="0" smtClean="0"/>
                        <a:t>Time </a:t>
                      </a:r>
                      <a:endParaRPr lang="zh-CN" altLang="en-US" dirty="0"/>
                    </a:p>
                  </a:txBody>
                  <a:tcPr/>
                </a:tc>
                <a:tc gridSpan="2">
                  <a:txBody>
                    <a:bodyPr/>
                    <a:lstStyle/>
                    <a:p>
                      <a:r>
                        <a:rPr lang="en-US" altLang="zh-CN" dirty="0" smtClean="0"/>
                        <a:t>Score weight</a:t>
                      </a:r>
                      <a:endParaRPr lang="zh-CN" altLang="en-US" dirty="0"/>
                    </a:p>
                  </a:txBody>
                  <a:tcPr/>
                </a:tc>
                <a:tc hMerge="1">
                  <a:txBody>
                    <a:bodyPr/>
                    <a:lstStyle/>
                    <a:p>
                      <a:endParaRPr lang="zh-CN" altLang="en-US"/>
                    </a:p>
                  </a:txBody>
                  <a:tcPr/>
                </a:tc>
              </a:tr>
              <a:tr h="385130">
                <a:tc>
                  <a:txBody>
                    <a:bodyPr/>
                    <a:lstStyle/>
                    <a:p>
                      <a:r>
                        <a:rPr lang="en-US" altLang="zh-CN" sz="2000" dirty="0" smtClean="0">
                          <a:latin typeface="Times New Roman" pitchFamily="18" charset="0"/>
                          <a:cs typeface="Times New Roman" pitchFamily="18" charset="0"/>
                        </a:rPr>
                        <a:t>Writing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Writing</a:t>
                      </a:r>
                      <a:r>
                        <a:rPr lang="en-US" altLang="zh-CN" sz="2000" baseline="0" dirty="0" smtClean="0">
                          <a:latin typeface="Times New Roman" pitchFamily="18" charset="0"/>
                          <a:cs typeface="Times New Roman" pitchFamily="18" charset="0"/>
                        </a:rPr>
                        <a:t>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Passage writing</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30 minutes</a:t>
                      </a:r>
                      <a:endParaRPr lang="zh-CN" altLang="en-US" sz="2000" dirty="0">
                        <a:latin typeface="Times New Roman" pitchFamily="18" charset="0"/>
                        <a:cs typeface="Times New Roman" pitchFamily="18" charset="0"/>
                      </a:endParaRPr>
                    </a:p>
                  </a:txBody>
                  <a:tcPr anchor="ctr"/>
                </a:tc>
                <a:tc gridSpan="2">
                  <a:txBody>
                    <a:bodyPr/>
                    <a:lstStyle/>
                    <a:p>
                      <a:r>
                        <a:rPr lang="en-US" altLang="zh-CN" sz="2000" dirty="0" smtClean="0">
                          <a:latin typeface="Times New Roman" pitchFamily="18" charset="0"/>
                          <a:cs typeface="Times New Roman" pitchFamily="18" charset="0"/>
                        </a:rPr>
                        <a:t>              15%</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r>
              <a:tr h="640025">
                <a:tc rowSpan="3">
                  <a:txBody>
                    <a:bodyPr/>
                    <a:lstStyle/>
                    <a:p>
                      <a:r>
                        <a:rPr lang="en-US" altLang="zh-CN" sz="2000" dirty="0" smtClean="0">
                          <a:latin typeface="Times New Roman" pitchFamily="18" charset="0"/>
                          <a:cs typeface="Times New Roman" pitchFamily="18" charset="0"/>
                        </a:rPr>
                        <a:t>Listening comprehension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Short</a:t>
                      </a:r>
                      <a:r>
                        <a:rPr lang="en-US" altLang="zh-CN" sz="2000" baseline="0" dirty="0" smtClean="0">
                          <a:latin typeface="Times New Roman" pitchFamily="18" charset="0"/>
                          <a:cs typeface="Times New Roman" pitchFamily="18" charset="0"/>
                        </a:rPr>
                        <a:t> </a:t>
                      </a:r>
                      <a:r>
                        <a:rPr lang="en-US" altLang="zh-CN" sz="2000" dirty="0" smtClean="0">
                          <a:latin typeface="Times New Roman" pitchFamily="18" charset="0"/>
                          <a:cs typeface="Times New Roman" pitchFamily="18" charset="0"/>
                        </a:rPr>
                        <a:t>News</a:t>
                      </a:r>
                      <a:r>
                        <a:rPr lang="en-US" altLang="zh-CN" sz="2000" baseline="0" dirty="0" smtClean="0">
                          <a:latin typeface="Times New Roman" pitchFamily="18" charset="0"/>
                          <a:cs typeface="Times New Roman" pitchFamily="18" charset="0"/>
                        </a:rPr>
                        <a:t> </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rowSpan="3">
                  <a:txBody>
                    <a:bodyPr/>
                    <a:lstStyle/>
                    <a:p>
                      <a:r>
                        <a:rPr lang="en-US" altLang="zh-CN" sz="2000" dirty="0" smtClean="0">
                          <a:latin typeface="Times New Roman" pitchFamily="18" charset="0"/>
                          <a:cs typeface="Times New Roman" pitchFamily="18" charset="0"/>
                        </a:rPr>
                        <a:t>30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7%</a:t>
                      </a:r>
                      <a:endParaRPr lang="zh-CN" altLang="en-US" sz="2000" dirty="0">
                        <a:latin typeface="Times New Roman" pitchFamily="18" charset="0"/>
                        <a:cs typeface="Times New Roman" pitchFamily="18" charset="0"/>
                      </a:endParaRPr>
                    </a:p>
                  </a:txBody>
                  <a:tcPr anchor="ctr"/>
                </a:tc>
                <a:tc rowSpan="3">
                  <a:txBody>
                    <a:bodyPr/>
                    <a:lstStyle/>
                    <a:p>
                      <a:r>
                        <a:rPr lang="en-US" altLang="zh-CN" sz="2000" dirty="0" smtClean="0">
                          <a:latin typeface="Times New Roman" pitchFamily="18" charset="0"/>
                          <a:cs typeface="Times New Roman" pitchFamily="18" charset="0"/>
                        </a:rPr>
                        <a:t>35%</a:t>
                      </a:r>
                      <a:endParaRPr lang="zh-CN" altLang="en-US" sz="2000" dirty="0">
                        <a:latin typeface="Times New Roman" pitchFamily="18" charset="0"/>
                        <a:cs typeface="Times New Roman" pitchFamily="18" charset="0"/>
                      </a:endParaRPr>
                    </a:p>
                  </a:txBody>
                  <a:tcPr anchor="ctr"/>
                </a:tc>
              </a:tr>
              <a:tr h="580572">
                <a:tc v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Long conversation</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v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8%</a:t>
                      </a:r>
                      <a:endParaRPr lang="zh-CN" altLang="en-US" sz="2000" dirty="0">
                        <a:latin typeface="Times New Roman" pitchFamily="18" charset="0"/>
                        <a:cs typeface="Times New Roman" pitchFamily="18" charset="0"/>
                      </a:endParaRPr>
                    </a:p>
                  </a:txBody>
                  <a:tcPr anchor="ctr"/>
                </a:tc>
                <a:tc vMerge="1">
                  <a:txBody>
                    <a:bodyPr/>
                    <a:lstStyle/>
                    <a:p>
                      <a:endParaRPr lang="zh-CN" altLang="en-US"/>
                    </a:p>
                  </a:txBody>
                  <a:tcPr/>
                </a:tc>
              </a:tr>
              <a:tr h="493486">
                <a:tc v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Passage </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vMerge="1">
                  <a:txBody>
                    <a:bodyPr/>
                    <a:lstStyle/>
                    <a:p>
                      <a:endParaRPr lang="zh-CN" altLang="en-US"/>
                    </a:p>
                  </a:txBody>
                  <a:tcPr/>
                </a:tc>
                <a:tc>
                  <a:txBody>
                    <a:bodyPr/>
                    <a:lstStyle/>
                    <a:p>
                      <a:r>
                        <a:rPr lang="en-US" altLang="zh-CN" sz="2000" dirty="0" smtClean="0">
                          <a:latin typeface="Times New Roman" pitchFamily="18" charset="0"/>
                          <a:cs typeface="Times New Roman" pitchFamily="18" charset="0"/>
                        </a:rPr>
                        <a:t>20%</a:t>
                      </a:r>
                      <a:endParaRPr lang="zh-CN" altLang="en-US" sz="2000" dirty="0">
                        <a:latin typeface="Times New Roman" pitchFamily="18" charset="0"/>
                        <a:cs typeface="Times New Roman" pitchFamily="18" charset="0"/>
                      </a:endParaRPr>
                    </a:p>
                  </a:txBody>
                  <a:tcPr anchor="ctr"/>
                </a:tc>
                <a:tc vMerge="1">
                  <a:txBody>
                    <a:bodyPr/>
                    <a:lstStyle/>
                    <a:p>
                      <a:endParaRPr lang="zh-CN" altLang="en-US"/>
                    </a:p>
                  </a:txBody>
                  <a:tcPr/>
                </a:tc>
              </a:tr>
              <a:tr h="385130">
                <a:tc rowSpan="3">
                  <a:txBody>
                    <a:bodyPr/>
                    <a:lstStyle/>
                    <a:p>
                      <a:r>
                        <a:rPr lang="en-US" altLang="zh-CN" sz="2000" dirty="0" smtClean="0">
                          <a:latin typeface="Times New Roman" pitchFamily="18" charset="0"/>
                          <a:cs typeface="Times New Roman" pitchFamily="18" charset="0"/>
                        </a:rPr>
                        <a:t>Reading comprehension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Vocabulary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Word-choosing</a:t>
                      </a:r>
                      <a:endParaRPr lang="zh-CN" altLang="en-US" sz="2000" dirty="0">
                        <a:latin typeface="Times New Roman" pitchFamily="18" charset="0"/>
                        <a:cs typeface="Times New Roman" pitchFamily="18" charset="0"/>
                      </a:endParaRPr>
                    </a:p>
                  </a:txBody>
                  <a:tcPr anchor="ctr"/>
                </a:tc>
                <a:tc rowSpan="3">
                  <a:txBody>
                    <a:bodyPr/>
                    <a:lstStyle/>
                    <a:p>
                      <a:r>
                        <a:rPr lang="en-US" altLang="zh-CN" sz="2000" dirty="0" smtClean="0">
                          <a:latin typeface="Times New Roman" pitchFamily="18" charset="0"/>
                          <a:cs typeface="Times New Roman" pitchFamily="18" charset="0"/>
                        </a:rPr>
                        <a:t>40 minutes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5%</a:t>
                      </a:r>
                      <a:endParaRPr lang="zh-CN" altLang="en-US" sz="2000" dirty="0">
                        <a:latin typeface="Times New Roman" pitchFamily="18" charset="0"/>
                        <a:cs typeface="Times New Roman" pitchFamily="18" charset="0"/>
                      </a:endParaRPr>
                    </a:p>
                  </a:txBody>
                  <a:tcPr anchor="ctr"/>
                </a:tc>
                <a:tc rowSpan="3">
                  <a:txBody>
                    <a:bodyPr/>
                    <a:lstStyle/>
                    <a:p>
                      <a:r>
                        <a:rPr lang="en-US" altLang="zh-CN" sz="2000" dirty="0" smtClean="0">
                          <a:latin typeface="Times New Roman" pitchFamily="18" charset="0"/>
                          <a:cs typeface="Times New Roman" pitchFamily="18" charset="0"/>
                        </a:rPr>
                        <a:t>35%</a:t>
                      </a:r>
                      <a:endParaRPr lang="zh-CN" altLang="en-US" sz="2000" dirty="0">
                        <a:latin typeface="Times New Roman" pitchFamily="18" charset="0"/>
                        <a:cs typeface="Times New Roman" pitchFamily="18" charset="0"/>
                      </a:endParaRPr>
                    </a:p>
                  </a:txBody>
                  <a:tcPr anchor="ctr"/>
                </a:tc>
              </a:tr>
              <a:tr h="385130">
                <a:tc vMerge="1">
                  <a:txBody>
                    <a:bodyPr/>
                    <a:lstStyle/>
                    <a:p>
                      <a:endParaRPr lang="zh-CN" altLang="en-US" dirty="0"/>
                    </a:p>
                  </a:txBody>
                  <a:tcPr/>
                </a:tc>
                <a:tc>
                  <a:txBody>
                    <a:bodyPr/>
                    <a:lstStyle/>
                    <a:p>
                      <a:r>
                        <a:rPr lang="en-US" altLang="zh-CN" sz="2000" dirty="0" smtClean="0">
                          <a:latin typeface="Times New Roman" pitchFamily="18" charset="0"/>
                          <a:cs typeface="Times New Roman" pitchFamily="18" charset="0"/>
                        </a:rPr>
                        <a:t>Long</a:t>
                      </a:r>
                      <a:r>
                        <a:rPr lang="en-US" altLang="zh-CN" sz="2000" baseline="0" dirty="0" smtClean="0">
                          <a:latin typeface="Times New Roman" pitchFamily="18" charset="0"/>
                          <a:cs typeface="Times New Roman" pitchFamily="18" charset="0"/>
                        </a:rPr>
                        <a:t> passage</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Matching </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10%</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r>
              <a:tr h="385130">
                <a:tc vMerge="1">
                  <a:txBody>
                    <a:bodyPr/>
                    <a:lstStyle/>
                    <a:p>
                      <a:endParaRPr lang="zh-CN" altLang="en-US" dirty="0"/>
                    </a:p>
                  </a:txBody>
                  <a:tcP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Reading in depth</a:t>
                      </a:r>
                      <a:endParaRPr lang="zh-CN" altLang="en-US" sz="2000" dirty="0" smtClean="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Multiple-choice</a:t>
                      </a:r>
                      <a:endParaRPr lang="zh-CN" altLang="en-US" sz="2000" dirty="0" smtClean="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20%</a:t>
                      </a:r>
                      <a:endParaRPr lang="zh-CN" altLang="en-US" sz="2000" dirty="0">
                        <a:latin typeface="Times New Roman" pitchFamily="18" charset="0"/>
                        <a:cs typeface="Times New Roman" pitchFamily="18" charset="0"/>
                      </a:endParaRPr>
                    </a:p>
                  </a:txBody>
                  <a:tcPr anchor="ctr"/>
                </a:tc>
                <a:tc vMerge="1">
                  <a:txBody>
                    <a:bodyPr/>
                    <a:lstStyle/>
                    <a:p>
                      <a:endParaRPr lang="zh-CN" altLang="en-US" sz="2000" dirty="0">
                        <a:latin typeface="Times New Roman" pitchFamily="18" charset="0"/>
                        <a:cs typeface="Times New Roman" pitchFamily="18" charset="0"/>
                      </a:endParaRPr>
                    </a:p>
                  </a:txBody>
                  <a:tcPr/>
                </a:tc>
              </a:tr>
              <a:tr h="681385">
                <a:tc>
                  <a:txBody>
                    <a:bodyPr/>
                    <a:lstStyle/>
                    <a:p>
                      <a:r>
                        <a:rPr lang="en-US" altLang="zh-CN" sz="2000" dirty="0" smtClean="0">
                          <a:latin typeface="Times New Roman" pitchFamily="18" charset="0"/>
                          <a:cs typeface="Times New Roman" pitchFamily="18" charset="0"/>
                        </a:rPr>
                        <a:t>Translation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Passage translation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Chinese</a:t>
                      </a:r>
                      <a:r>
                        <a:rPr lang="en-US" altLang="zh-CN" sz="2000" baseline="0" dirty="0" smtClean="0">
                          <a:latin typeface="Times New Roman" pitchFamily="18" charset="0"/>
                          <a:cs typeface="Times New Roman" pitchFamily="18" charset="0"/>
                        </a:rPr>
                        <a:t> to English translation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30 minutes</a:t>
                      </a:r>
                      <a:endParaRPr lang="zh-CN" altLang="en-US" sz="2000" dirty="0">
                        <a:latin typeface="Times New Roman" pitchFamily="18" charset="0"/>
                        <a:cs typeface="Times New Roman" pitchFamily="18" charset="0"/>
                      </a:endParaRPr>
                    </a:p>
                  </a:txBody>
                  <a:tcPr anchor="ctr"/>
                </a:tc>
                <a:tc gridSpan="2">
                  <a:txBody>
                    <a:bodyPr/>
                    <a:lstStyle/>
                    <a:p>
                      <a:r>
                        <a:rPr lang="en-US" altLang="zh-CN" sz="2000" dirty="0" smtClean="0">
                          <a:latin typeface="Times New Roman" pitchFamily="18" charset="0"/>
                          <a:cs typeface="Times New Roman" pitchFamily="18" charset="0"/>
                        </a:rPr>
                        <a:t>               15%</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r>
              <a:tr h="385130">
                <a:tc gridSpan="3">
                  <a:txBody>
                    <a:bodyPr/>
                    <a:lstStyle/>
                    <a:p>
                      <a:r>
                        <a:rPr lang="en-US" altLang="zh-CN" sz="2000" dirty="0" smtClean="0">
                          <a:latin typeface="Times New Roman" pitchFamily="18" charset="0"/>
                          <a:cs typeface="Times New Roman" pitchFamily="18" charset="0"/>
                        </a:rPr>
                        <a:t>Total </a:t>
                      </a:r>
                      <a:endParaRPr lang="zh-CN" altLang="en-US" sz="2000" dirty="0">
                        <a:latin typeface="Times New Roman" pitchFamily="18" charset="0"/>
                        <a:cs typeface="Times New Roman" pitchFamily="18" charset="0"/>
                      </a:endParaRPr>
                    </a:p>
                  </a:txBody>
                  <a:tcPr anchor="ctr"/>
                </a:tc>
                <a:tc hMerge="1">
                  <a:txBody>
                    <a:bodyPr/>
                    <a:lstStyle/>
                    <a:p>
                      <a:endParaRPr lang="zh-CN" altLang="en-US" dirty="0"/>
                    </a:p>
                  </a:txBody>
                  <a:tcPr/>
                </a:tc>
                <a:tc hMerge="1">
                  <a:txBody>
                    <a:bodyPr/>
                    <a:lstStyle/>
                    <a:p>
                      <a:endParaRPr lang="zh-CN" altLang="en-US" dirty="0"/>
                    </a:p>
                  </a:txBody>
                  <a:tcPr/>
                </a:tc>
                <a:tc>
                  <a:txBody>
                    <a:bodyPr/>
                    <a:lstStyle/>
                    <a:p>
                      <a:r>
                        <a:rPr lang="en-US" altLang="zh-CN" sz="2000" dirty="0" smtClean="0">
                          <a:latin typeface="Times New Roman" pitchFamily="18" charset="0"/>
                          <a:cs typeface="Times New Roman" pitchFamily="18" charset="0"/>
                        </a:rPr>
                        <a:t>130 minutes</a:t>
                      </a:r>
                      <a:endParaRPr lang="zh-CN" altLang="en-US" sz="2000" dirty="0">
                        <a:latin typeface="Times New Roman" pitchFamily="18" charset="0"/>
                        <a:cs typeface="Times New Roman" pitchFamily="18" charset="0"/>
                      </a:endParaRPr>
                    </a:p>
                  </a:txBody>
                  <a:tcPr anchor="ctr"/>
                </a:tc>
                <a:tc gridSpan="2">
                  <a:txBody>
                    <a:bodyPr/>
                    <a:lstStyle/>
                    <a:p>
                      <a:r>
                        <a:rPr lang="en-US" altLang="zh-CN" sz="2000" dirty="0" smtClean="0">
                          <a:latin typeface="Times New Roman" pitchFamily="18" charset="0"/>
                          <a:cs typeface="Times New Roman" pitchFamily="18" charset="0"/>
                        </a:rPr>
                        <a:t>100%</a:t>
                      </a:r>
                      <a:endParaRPr lang="zh-CN" altLang="en-US" sz="2000" dirty="0">
                        <a:latin typeface="Times New Roman" pitchFamily="18" charset="0"/>
                        <a:cs typeface="Times New Roman" pitchFamily="18" charset="0"/>
                      </a:endParaRPr>
                    </a:p>
                  </a:txBody>
                  <a:tcPr anchor="ctr"/>
                </a:tc>
                <a:tc hMerge="1">
                  <a:txBody>
                    <a:bodyPr/>
                    <a:lstStyle/>
                    <a:p>
                      <a:endParaRPr lang="zh-CN" altLang="en-US"/>
                    </a:p>
                  </a:txBody>
                  <a:tcPr/>
                </a:tc>
              </a:tr>
            </a:tbl>
          </a:graphicData>
        </a:graphic>
      </p:graphicFrame>
      <p:sp>
        <p:nvSpPr>
          <p:cNvPr id="8" name="椭圆 7"/>
          <p:cNvSpPr/>
          <p:nvPr/>
        </p:nvSpPr>
        <p:spPr>
          <a:xfrm>
            <a:off x="2598057" y="2206171"/>
            <a:ext cx="1451429" cy="609600"/>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569028" y="3352800"/>
            <a:ext cx="1335315" cy="566058"/>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791200" y="3265715"/>
            <a:ext cx="1988457" cy="696686"/>
          </a:xfrm>
          <a:prstGeom prst="ellipse">
            <a:avLst/>
          </a:prstGeom>
          <a:solidFill>
            <a:srgbClr val="FF0000">
              <a:alpha val="0"/>
            </a:srgbClr>
          </a:solid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767626" y="6241097"/>
            <a:ext cx="5985228" cy="384721"/>
          </a:xfrm>
          <a:prstGeom prst="rect">
            <a:avLst/>
          </a:prstGeom>
        </p:spPr>
        <p:txBody>
          <a:bodyPr wrap="none">
            <a:spAutoFit/>
          </a:bodyPr>
          <a:lstStyle/>
          <a:p>
            <a:r>
              <a:rPr lang="en-US" altLang="zh-CN" b="1" dirty="0" smtClean="0"/>
              <a:t>Table 8</a:t>
            </a:r>
            <a:r>
              <a:rPr lang="en-US" altLang="zh-CN" dirty="0" smtClean="0"/>
              <a:t>: The components of CET-4 test from 2016</a:t>
            </a:r>
            <a:endParaRPr lang="zh-CN" altLang="en-US" dirty="0"/>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255461" y="266943"/>
            <a:ext cx="7277453"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5" name="TextBox 4"/>
          <p:cNvSpPr txBox="1"/>
          <p:nvPr/>
        </p:nvSpPr>
        <p:spPr>
          <a:xfrm>
            <a:off x="856343" y="1262743"/>
            <a:ext cx="10638972" cy="1585049"/>
          </a:xfrm>
          <a:prstGeom prst="rect">
            <a:avLst/>
          </a:prstGeom>
          <a:noFill/>
        </p:spPr>
        <p:txBody>
          <a:bodyPr wrap="square" rtlCol="0">
            <a:spAutoFit/>
          </a:bodyPr>
          <a:lstStyle/>
          <a:p>
            <a:endParaRPr lang="zh-CN" altLang="en-US" sz="1800" dirty="0" smtClean="0">
              <a:latin typeface="Times New Roman" pitchFamily="18" charset="0"/>
              <a:cs typeface="Times New Roman" pitchFamily="18" charset="0"/>
            </a:endParaRPr>
          </a:p>
          <a:p>
            <a:endParaRPr lang="zh-CN" altLang="en-US" sz="2000" dirty="0" smtClean="0">
              <a:latin typeface="Times New Roman" pitchFamily="18" charset="0"/>
              <a:cs typeface="Times New Roman" pitchFamily="18" charset="0"/>
            </a:endParaRPr>
          </a:p>
          <a:p>
            <a:endParaRPr lang="zh-CN" altLang="en-US" sz="2000" dirty="0" smtClean="0">
              <a:latin typeface="Times New Roman" pitchFamily="18" charset="0"/>
              <a:cs typeface="Times New Roman" pitchFamily="18" charset="0"/>
            </a:endParaRPr>
          </a:p>
          <a:p>
            <a:endParaRPr lang="zh-CN" altLang="en-US" sz="2000" dirty="0" smtClean="0">
              <a:latin typeface="Times New Roman" pitchFamily="18" charset="0"/>
              <a:cs typeface="Times New Roman" pitchFamily="18" charset="0"/>
            </a:endParaRPr>
          </a:p>
          <a:p>
            <a:endParaRPr lang="en-US" altLang="zh-CN" dirty="0" smtClean="0"/>
          </a:p>
        </p:txBody>
      </p:sp>
      <p:graphicFrame>
        <p:nvGraphicFramePr>
          <p:cNvPr id="8" name="表格 7"/>
          <p:cNvGraphicFramePr>
            <a:graphicFrameLocks noGrp="1"/>
          </p:cNvGraphicFramePr>
          <p:nvPr/>
        </p:nvGraphicFramePr>
        <p:xfrm>
          <a:off x="391885" y="1233717"/>
          <a:ext cx="11495315" cy="4684067"/>
        </p:xfrm>
        <a:graphic>
          <a:graphicData uri="http://schemas.openxmlformats.org/drawingml/2006/table">
            <a:tbl>
              <a:tblPr firstRow="1" bandRow="1">
                <a:tableStyleId>{5C22544A-7EE6-4342-B048-85BDC9FD1C3A}</a:tableStyleId>
              </a:tblPr>
              <a:tblGrid>
                <a:gridCol w="1022244"/>
                <a:gridCol w="2234331"/>
                <a:gridCol w="4711769"/>
                <a:gridCol w="3526971"/>
              </a:tblGrid>
              <a:tr h="541440">
                <a:tc>
                  <a:txBody>
                    <a:bodyPr/>
                    <a:lstStyle/>
                    <a:p>
                      <a:r>
                        <a:rPr lang="en-US" altLang="zh-CN" sz="2000" dirty="0" smtClean="0">
                          <a:latin typeface="Times New Roman" pitchFamily="18" charset="0"/>
                          <a:cs typeface="Times New Roman" pitchFamily="18" charset="0"/>
                        </a:rPr>
                        <a:t>Section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Task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Process</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Time</a:t>
                      </a:r>
                      <a:endParaRPr lang="zh-CN" altLang="en-US" sz="2000" dirty="0">
                        <a:latin typeface="Times New Roman" pitchFamily="18" charset="0"/>
                        <a:cs typeface="Times New Roman" pitchFamily="18" charset="0"/>
                      </a:endParaRPr>
                    </a:p>
                  </a:txBody>
                  <a:tcPr anchor="ctr"/>
                </a:tc>
              </a:tr>
              <a:tr h="570674">
                <a:tc>
                  <a:txBody>
                    <a:bodyPr/>
                    <a:lstStyle/>
                    <a:p>
                      <a:r>
                        <a:rPr lang="en-US" altLang="zh-CN" sz="2000" dirty="0" smtClean="0">
                          <a:latin typeface="Times New Roman" pitchFamily="18" charset="0"/>
                          <a:cs typeface="Times New Roman" pitchFamily="18" charset="0"/>
                        </a:rPr>
                        <a:t>1</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Self-introduction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Make a brief introduction </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20 seconds </a:t>
                      </a:r>
                      <a:endParaRPr lang="zh-CN" altLang="en-US" sz="2000" dirty="0">
                        <a:latin typeface="Times New Roman" pitchFamily="18" charset="0"/>
                        <a:cs typeface="Times New Roman" pitchFamily="18" charset="0"/>
                      </a:endParaRPr>
                    </a:p>
                  </a:txBody>
                  <a:tcPr anchor="ctr"/>
                </a:tc>
              </a:tr>
              <a:tr h="705411">
                <a:tc>
                  <a:txBody>
                    <a:bodyPr/>
                    <a:lstStyle/>
                    <a:p>
                      <a:r>
                        <a:rPr lang="en-US" altLang="zh-CN" sz="2000" dirty="0" smtClean="0">
                          <a:latin typeface="Times New Roman" pitchFamily="18" charset="0"/>
                          <a:cs typeface="Times New Roman" pitchFamily="18" charset="0"/>
                        </a:rPr>
                        <a:t>2</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Read aloud</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Read</a:t>
                      </a:r>
                      <a:r>
                        <a:rPr lang="en-US" altLang="zh-CN" sz="2000" baseline="0" dirty="0" smtClean="0">
                          <a:latin typeface="Times New Roman" pitchFamily="18" charset="0"/>
                          <a:cs typeface="Times New Roman" pitchFamily="18" charset="0"/>
                        </a:rPr>
                        <a:t> a 200- word passage</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1 minute for reading</a:t>
                      </a:r>
                    </a:p>
                    <a:p>
                      <a:r>
                        <a:rPr lang="en-US" altLang="zh-CN" sz="2000" dirty="0" smtClean="0">
                          <a:latin typeface="Times New Roman" pitchFamily="18" charset="0"/>
                          <a:cs typeface="Times New Roman" pitchFamily="18" charset="0"/>
                        </a:rPr>
                        <a:t>45 seconds for preparation</a:t>
                      </a:r>
                      <a:endParaRPr lang="zh-CN" altLang="en-US" sz="2000" dirty="0">
                        <a:latin typeface="Times New Roman" pitchFamily="18" charset="0"/>
                        <a:cs typeface="Times New Roman" pitchFamily="18" charset="0"/>
                      </a:endParaRPr>
                    </a:p>
                  </a:txBody>
                  <a:tcPr anchor="ctr"/>
                </a:tc>
              </a:tr>
              <a:tr h="563056">
                <a:tc>
                  <a:txBody>
                    <a:bodyPr/>
                    <a:lstStyle/>
                    <a:p>
                      <a:r>
                        <a:rPr lang="en-US" altLang="zh-CN" sz="2000" dirty="0" smtClean="0">
                          <a:latin typeface="Times New Roman" pitchFamily="18" charset="0"/>
                          <a:cs typeface="Times New Roman" pitchFamily="18" charset="0"/>
                        </a:rPr>
                        <a:t>3</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Question &amp; answer</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Answer 2 questions related to the passage</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40 seconds</a:t>
                      </a:r>
                      <a:endParaRPr lang="zh-CN" altLang="en-US" sz="2000" dirty="0">
                        <a:latin typeface="Times New Roman" pitchFamily="18" charset="0"/>
                        <a:cs typeface="Times New Roman" pitchFamily="18" charset="0"/>
                      </a:endParaRPr>
                    </a:p>
                  </a:txBody>
                  <a:tcPr anchor="ctr"/>
                </a:tc>
              </a:tr>
              <a:tr h="892663">
                <a:tc>
                  <a:txBody>
                    <a:bodyPr/>
                    <a:lstStyle/>
                    <a:p>
                      <a:r>
                        <a:rPr lang="en-US" altLang="zh-CN" sz="2000" dirty="0" smtClean="0">
                          <a:latin typeface="Times New Roman" pitchFamily="18" charset="0"/>
                          <a:cs typeface="Times New Roman" pitchFamily="18" charset="0"/>
                        </a:rPr>
                        <a:t>4</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Individual presentation</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Make a presentation according to the given instruction</a:t>
                      </a:r>
                      <a:endParaRPr lang="zh-CN" altLang="en-US" sz="20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1 minute for presentation</a:t>
                      </a:r>
                    </a:p>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45 seconds for</a:t>
                      </a:r>
                      <a:r>
                        <a:rPr lang="en-US" altLang="zh-CN" sz="2000" baseline="0" dirty="0" smtClean="0">
                          <a:latin typeface="Times New Roman" pitchFamily="18" charset="0"/>
                          <a:cs typeface="Times New Roman" pitchFamily="18" charset="0"/>
                        </a:rPr>
                        <a:t> </a:t>
                      </a:r>
                      <a:r>
                        <a:rPr lang="en-US" altLang="zh-CN" sz="2000" dirty="0" smtClean="0">
                          <a:latin typeface="Times New Roman" pitchFamily="18" charset="0"/>
                          <a:cs typeface="Times New Roman" pitchFamily="18" charset="0"/>
                        </a:rPr>
                        <a:t>preparation </a:t>
                      </a:r>
                      <a:endParaRPr lang="zh-CN" altLang="en-US" sz="2000" dirty="0" smtClean="0">
                        <a:latin typeface="Times New Roman" pitchFamily="18" charset="0"/>
                        <a:cs typeface="Times New Roman" pitchFamily="18" charset="0"/>
                      </a:endParaRPr>
                    </a:p>
                  </a:txBody>
                  <a:tcPr anchor="ctr"/>
                </a:tc>
              </a:tr>
              <a:tr h="1012112">
                <a:tc>
                  <a:txBody>
                    <a:bodyPr/>
                    <a:lstStyle/>
                    <a:p>
                      <a:r>
                        <a:rPr lang="en-US" altLang="zh-CN" sz="2000" dirty="0" smtClean="0">
                          <a:latin typeface="Times New Roman" pitchFamily="18" charset="0"/>
                          <a:cs typeface="Times New Roman" pitchFamily="18" charset="0"/>
                        </a:rPr>
                        <a:t>5</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Pair</a:t>
                      </a:r>
                      <a:r>
                        <a:rPr lang="en-US" altLang="zh-CN" sz="2000" baseline="0" dirty="0" smtClean="0">
                          <a:latin typeface="Times New Roman" pitchFamily="18" charset="0"/>
                          <a:cs typeface="Times New Roman" pitchFamily="18" charset="0"/>
                        </a:rPr>
                        <a:t> work</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Communicate with your</a:t>
                      </a:r>
                      <a:r>
                        <a:rPr lang="en-US" altLang="zh-CN" sz="2000" baseline="0" dirty="0" smtClean="0">
                          <a:latin typeface="Times New Roman" pitchFamily="18" charset="0"/>
                          <a:cs typeface="Times New Roman" pitchFamily="18" charset="0"/>
                        </a:rPr>
                        <a:t> </a:t>
                      </a:r>
                      <a:r>
                        <a:rPr lang="en-US" altLang="zh-CN" sz="2000" dirty="0" smtClean="0">
                          <a:latin typeface="Times New Roman" pitchFamily="18" charset="0"/>
                          <a:cs typeface="Times New Roman" pitchFamily="18" charset="0"/>
                        </a:rPr>
                        <a:t> partner according to the given situation &amp;</a:t>
                      </a:r>
                      <a:r>
                        <a:rPr lang="en-US" altLang="zh-CN" sz="2000" baseline="0" dirty="0" smtClean="0">
                          <a:latin typeface="Times New Roman" pitchFamily="18" charset="0"/>
                          <a:cs typeface="Times New Roman" pitchFamily="18" charset="0"/>
                        </a:rPr>
                        <a:t> task</a:t>
                      </a:r>
                      <a:endParaRPr lang="zh-CN" altLang="en-US" sz="2000" dirty="0">
                        <a:latin typeface="Times New Roman" pitchFamily="18" charset="0"/>
                        <a:cs typeface="Times New Roman" pitchFamily="18" charset="0"/>
                      </a:endParaRPr>
                    </a:p>
                  </a:txBody>
                  <a:tcPr anchor="ctr"/>
                </a:tc>
                <a:tc>
                  <a:txBody>
                    <a:bodyPr/>
                    <a:lstStyle/>
                    <a:p>
                      <a:r>
                        <a:rPr lang="en-US" altLang="zh-CN" sz="2000" dirty="0" smtClean="0">
                          <a:latin typeface="Times New Roman" pitchFamily="18" charset="0"/>
                          <a:cs typeface="Times New Roman" pitchFamily="18" charset="0"/>
                        </a:rPr>
                        <a:t>3 minutes for pair work</a:t>
                      </a:r>
                    </a:p>
                    <a:p>
                      <a:r>
                        <a:rPr lang="en-US" altLang="zh-CN" sz="2000" dirty="0" smtClean="0">
                          <a:latin typeface="Times New Roman" pitchFamily="18" charset="0"/>
                          <a:cs typeface="Times New Roman" pitchFamily="18" charset="0"/>
                        </a:rPr>
                        <a:t>1</a:t>
                      </a:r>
                      <a:r>
                        <a:rPr lang="en-US" altLang="zh-CN" sz="2000" baseline="0" dirty="0" smtClean="0">
                          <a:latin typeface="Times New Roman" pitchFamily="18" charset="0"/>
                          <a:cs typeface="Times New Roman" pitchFamily="18" charset="0"/>
                        </a:rPr>
                        <a:t> minute for preparation</a:t>
                      </a:r>
                      <a:endParaRPr lang="zh-CN" altLang="en-US" sz="2000" dirty="0">
                        <a:latin typeface="Times New Roman" pitchFamily="18" charset="0"/>
                        <a:cs typeface="Times New Roman" pitchFamily="18" charset="0"/>
                      </a:endParaRPr>
                    </a:p>
                  </a:txBody>
                  <a:tcPr anchor="ctr"/>
                </a:tc>
              </a:tr>
              <a:tr h="398711">
                <a:tc gridSpan="3">
                  <a:txBody>
                    <a:bodyPr/>
                    <a:lstStyle/>
                    <a:p>
                      <a:r>
                        <a:rPr lang="en-US" altLang="zh-CN" sz="2000" dirty="0" smtClean="0">
                          <a:latin typeface="Times New Roman" pitchFamily="18" charset="0"/>
                          <a:cs typeface="Times New Roman" pitchFamily="18" charset="0"/>
                        </a:rPr>
                        <a:t>Total </a:t>
                      </a:r>
                      <a:endParaRPr lang="zh-CN" altLang="en-US" sz="2000" dirty="0">
                        <a:latin typeface="Times New Roman" pitchFamily="18" charset="0"/>
                        <a:cs typeface="Times New Roman" pitchFamily="18" charset="0"/>
                      </a:endParaRPr>
                    </a:p>
                  </a:txBody>
                  <a:tcPr/>
                </a:tc>
                <a:tc hMerge="1">
                  <a:txBody>
                    <a:bodyPr/>
                    <a:lstStyle/>
                    <a:p>
                      <a:endParaRPr lang="zh-CN" altLang="en-US" sz="2000" dirty="0">
                        <a:latin typeface="Times New Roman" pitchFamily="18" charset="0"/>
                        <a:cs typeface="Times New Roman" pitchFamily="18" charset="0"/>
                      </a:endParaRPr>
                    </a:p>
                  </a:txBody>
                  <a:tcPr/>
                </a:tc>
                <a:tc hMerge="1">
                  <a:txBody>
                    <a:bodyPr/>
                    <a:lstStyle/>
                    <a:p>
                      <a:endParaRPr lang="zh-CN" altLang="en-US" sz="2000" dirty="0">
                        <a:latin typeface="Times New Roman" pitchFamily="18" charset="0"/>
                        <a:cs typeface="Times New Roman" pitchFamily="18" charset="0"/>
                      </a:endParaRPr>
                    </a:p>
                  </a:txBody>
                  <a:tcPr/>
                </a:tc>
                <a:tc>
                  <a:txBody>
                    <a:bodyPr/>
                    <a:lstStyle/>
                    <a:p>
                      <a:r>
                        <a:rPr lang="en-US" altLang="zh-CN" sz="2000" dirty="0" smtClean="0">
                          <a:latin typeface="Times New Roman" pitchFamily="18" charset="0"/>
                          <a:cs typeface="Times New Roman" pitchFamily="18" charset="0"/>
                        </a:rPr>
                        <a:t>10 minutes</a:t>
                      </a:r>
                      <a:endParaRPr lang="zh-CN" altLang="en-US" sz="2000" dirty="0">
                        <a:latin typeface="Times New Roman" pitchFamily="18" charset="0"/>
                        <a:cs typeface="Times New Roman" pitchFamily="18" charset="0"/>
                      </a:endParaRPr>
                    </a:p>
                  </a:txBody>
                  <a:tcPr/>
                </a:tc>
              </a:tr>
            </a:tbl>
          </a:graphicData>
        </a:graphic>
      </p:graphicFrame>
      <p:sp>
        <p:nvSpPr>
          <p:cNvPr id="9" name="矩形 8"/>
          <p:cNvSpPr/>
          <p:nvPr/>
        </p:nvSpPr>
        <p:spPr>
          <a:xfrm>
            <a:off x="3675243" y="6045591"/>
            <a:ext cx="4590937" cy="461665"/>
          </a:xfrm>
          <a:prstGeom prst="rect">
            <a:avLst/>
          </a:prstGeom>
        </p:spPr>
        <p:txBody>
          <a:bodyPr wrap="none">
            <a:spAutoFit/>
          </a:bodyPr>
          <a:lstStyle/>
          <a:p>
            <a:r>
              <a:rPr lang="en-US" altLang="zh-CN" sz="2400" b="1" dirty="0" smtClean="0">
                <a:latin typeface="Times New Roman" pitchFamily="18" charset="0"/>
                <a:cs typeface="Times New Roman" pitchFamily="18" charset="0"/>
              </a:rPr>
              <a:t>Table</a:t>
            </a:r>
            <a:r>
              <a:rPr lang="en-US" altLang="zh-CN" sz="2400" dirty="0" smtClean="0">
                <a:latin typeface="Times New Roman" pitchFamily="18" charset="0"/>
                <a:cs typeface="Times New Roman" pitchFamily="18" charset="0"/>
              </a:rPr>
              <a:t> </a:t>
            </a:r>
            <a:r>
              <a:rPr lang="en-US" altLang="zh-CN" sz="2400" b="1" dirty="0" smtClean="0">
                <a:latin typeface="Times New Roman" pitchFamily="18" charset="0"/>
                <a:cs typeface="Times New Roman" pitchFamily="18" charset="0"/>
              </a:rPr>
              <a:t>9</a:t>
            </a:r>
            <a:r>
              <a:rPr lang="en-US" altLang="zh-CN" sz="2400" dirty="0" smtClean="0">
                <a:latin typeface="Times New Roman" pitchFamily="18" charset="0"/>
                <a:cs typeface="Times New Roman" pitchFamily="18" charset="0"/>
              </a:rPr>
              <a:t>: The content of CET-SET 4</a:t>
            </a:r>
            <a:endParaRPr lang="zh-CN" altLang="en-US" sz="2400" dirty="0"/>
          </a:p>
        </p:txBody>
      </p:sp>
      <p:sp>
        <p:nvSpPr>
          <p:cNvPr id="10" name="动作按钮: 前进或下一项 9">
            <a:hlinkClick r:id="rId2" action="ppaction://hlinksldjump" highlightClick="1"/>
          </p:cNvPr>
          <p:cNvSpPr/>
          <p:nvPr/>
        </p:nvSpPr>
        <p:spPr>
          <a:xfrm>
            <a:off x="11234058" y="6299199"/>
            <a:ext cx="508000" cy="246743"/>
          </a:xfrm>
          <a:prstGeom prst="actionButtonForwardNext">
            <a:avLst/>
          </a:prstGeom>
          <a:solidFill>
            <a:schemeClr val="tx2">
              <a:lumMod val="20000"/>
              <a:lumOff val="80000"/>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255461" y="266943"/>
            <a:ext cx="7277453"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5" name="TextBox 4"/>
          <p:cNvSpPr txBox="1"/>
          <p:nvPr/>
        </p:nvSpPr>
        <p:spPr>
          <a:xfrm>
            <a:off x="856343" y="1262743"/>
            <a:ext cx="10638972" cy="1585049"/>
          </a:xfrm>
          <a:prstGeom prst="rect">
            <a:avLst/>
          </a:prstGeom>
          <a:noFill/>
        </p:spPr>
        <p:txBody>
          <a:bodyPr wrap="square" rtlCol="0">
            <a:spAutoFit/>
          </a:bodyPr>
          <a:lstStyle/>
          <a:p>
            <a:endParaRPr lang="zh-CN" altLang="en-US" sz="1800" dirty="0" smtClean="0">
              <a:latin typeface="Times New Roman" pitchFamily="18" charset="0"/>
              <a:cs typeface="Times New Roman" pitchFamily="18" charset="0"/>
            </a:endParaRPr>
          </a:p>
          <a:p>
            <a:endParaRPr lang="zh-CN" altLang="en-US" sz="2000" dirty="0" smtClean="0">
              <a:latin typeface="Times New Roman" pitchFamily="18" charset="0"/>
              <a:cs typeface="Times New Roman" pitchFamily="18" charset="0"/>
            </a:endParaRPr>
          </a:p>
          <a:p>
            <a:endParaRPr lang="zh-CN" altLang="en-US" sz="2000" dirty="0" smtClean="0">
              <a:latin typeface="Times New Roman" pitchFamily="18" charset="0"/>
              <a:cs typeface="Times New Roman" pitchFamily="18" charset="0"/>
            </a:endParaRPr>
          </a:p>
          <a:p>
            <a:endParaRPr lang="zh-CN" altLang="en-US" sz="2000" dirty="0" smtClean="0">
              <a:latin typeface="Times New Roman" pitchFamily="18" charset="0"/>
              <a:cs typeface="Times New Roman" pitchFamily="18" charset="0"/>
            </a:endParaRPr>
          </a:p>
          <a:p>
            <a:endParaRPr lang="en-US" altLang="zh-CN" dirty="0" smtClean="0"/>
          </a:p>
        </p:txBody>
      </p:sp>
      <p:graphicFrame>
        <p:nvGraphicFramePr>
          <p:cNvPr id="8" name="表格 7"/>
          <p:cNvGraphicFramePr>
            <a:graphicFrameLocks noGrp="1"/>
          </p:cNvGraphicFramePr>
          <p:nvPr/>
        </p:nvGraphicFramePr>
        <p:xfrm>
          <a:off x="856340" y="1132113"/>
          <a:ext cx="10711545" cy="4717143"/>
        </p:xfrm>
        <a:graphic>
          <a:graphicData uri="http://schemas.openxmlformats.org/drawingml/2006/table">
            <a:tbl>
              <a:tblPr firstRow="1" bandRow="1">
                <a:tableStyleId>{5C22544A-7EE6-4342-B048-85BDC9FD1C3A}</a:tableStyleId>
              </a:tblPr>
              <a:tblGrid>
                <a:gridCol w="915292"/>
                <a:gridCol w="9796253"/>
              </a:tblGrid>
              <a:tr h="606987">
                <a:tc>
                  <a:txBody>
                    <a:bodyPr/>
                    <a:lstStyle/>
                    <a:p>
                      <a:pPr>
                        <a:lnSpc>
                          <a:spcPct val="100000"/>
                        </a:lnSpc>
                      </a:pPr>
                      <a:r>
                        <a:rPr lang="en-US" altLang="zh-CN" sz="2400" dirty="0" smtClean="0">
                          <a:latin typeface="Times New Roman" pitchFamily="18" charset="0"/>
                          <a:cs typeface="Times New Roman" pitchFamily="18" charset="0"/>
                        </a:rPr>
                        <a:t>Level </a:t>
                      </a:r>
                      <a:endParaRPr lang="zh-CN" altLang="en-US" sz="2400" dirty="0">
                        <a:latin typeface="Times New Roman" pitchFamily="18" charset="0"/>
                        <a:cs typeface="Times New Roman" pitchFamily="18" charset="0"/>
                      </a:endParaRPr>
                    </a:p>
                  </a:txBody>
                  <a:tcPr anchor="ctr"/>
                </a:tc>
                <a:tc>
                  <a:txBody>
                    <a:bodyPr/>
                    <a:lstStyle/>
                    <a:p>
                      <a:pPr>
                        <a:lnSpc>
                          <a:spcPct val="100000"/>
                        </a:lnSpc>
                      </a:pPr>
                      <a:r>
                        <a:rPr lang="en-US" altLang="zh-CN" sz="2400" b="1" dirty="0" smtClean="0">
                          <a:latin typeface="Times New Roman" pitchFamily="18" charset="0"/>
                          <a:cs typeface="Times New Roman" pitchFamily="18" charset="0"/>
                        </a:rPr>
                        <a:t>Description</a:t>
                      </a:r>
                      <a:r>
                        <a:rPr lang="en-US" altLang="zh-CN" sz="2400" b="1" baseline="0" dirty="0" smtClean="0">
                          <a:latin typeface="Times New Roman" pitchFamily="18" charset="0"/>
                          <a:cs typeface="Times New Roman" pitchFamily="18" charset="0"/>
                        </a:rPr>
                        <a:t> of ability level</a:t>
                      </a:r>
                      <a:endParaRPr lang="zh-CN" altLang="en-US" sz="2400" b="1" dirty="0">
                        <a:latin typeface="Times New Roman" pitchFamily="18" charset="0"/>
                        <a:cs typeface="Times New Roman" pitchFamily="18" charset="0"/>
                      </a:endParaRPr>
                    </a:p>
                  </a:txBody>
                  <a:tcPr anchor="ctr"/>
                </a:tc>
              </a:tr>
              <a:tr h="1185528">
                <a:tc>
                  <a:txBody>
                    <a:bodyPr/>
                    <a:lstStyle/>
                    <a:p>
                      <a:pPr>
                        <a:lnSpc>
                          <a:spcPct val="100000"/>
                        </a:lnSpc>
                      </a:pPr>
                      <a:r>
                        <a:rPr lang="en-US" altLang="zh-CN" sz="2400" dirty="0" smtClean="0">
                          <a:latin typeface="Times New Roman" pitchFamily="18" charset="0"/>
                          <a:cs typeface="Times New Roman" pitchFamily="18" charset="0"/>
                        </a:rPr>
                        <a:t>A</a:t>
                      </a:r>
                      <a:endParaRPr lang="zh-CN" altLang="en-US" sz="2400" dirty="0">
                        <a:latin typeface="Times New Roman" pitchFamily="18" charset="0"/>
                        <a:cs typeface="Times New Roman" pitchFamily="18" charset="0"/>
                      </a:endParaRPr>
                    </a:p>
                  </a:txBody>
                  <a:tcPr anchor="ctr"/>
                </a:tc>
                <a:tc>
                  <a:txBody>
                    <a:bodyPr/>
                    <a:lstStyle/>
                    <a:p>
                      <a:pPr algn="just">
                        <a:lnSpc>
                          <a:spcPct val="100000"/>
                        </a:lnSpc>
                        <a:spcAft>
                          <a:spcPts val="0"/>
                        </a:spcAft>
                      </a:pPr>
                      <a:r>
                        <a:rPr lang="en-US" altLang="zh-CN" sz="2000" dirty="0" smtClean="0">
                          <a:latin typeface="Times New Roman" pitchFamily="18" charset="0"/>
                          <a:cs typeface="Times New Roman" pitchFamily="18" charset="0"/>
                        </a:rPr>
                        <a:t>Can communicate orally on the familiar topics in English  with little difficulty</a:t>
                      </a:r>
                    </a:p>
                    <a:p>
                      <a:pPr algn="just">
                        <a:lnSpc>
                          <a:spcPct val="100000"/>
                        </a:lnSpc>
                        <a:spcAft>
                          <a:spcPts val="0"/>
                        </a:spcAft>
                      </a:pPr>
                      <a:r>
                        <a:rPr lang="en-US" altLang="zh-CN" sz="2000" dirty="0" smtClean="0">
                          <a:latin typeface="Times New Roman" pitchFamily="18" charset="0"/>
                          <a:cs typeface="Times New Roman" pitchFamily="18" charset="0"/>
                        </a:rPr>
                        <a:t>Can express th</a:t>
                      </a:r>
                      <a:r>
                        <a:rPr lang="en-US" altLang="zh-CN" sz="2000" baseline="0" dirty="0" smtClean="0">
                          <a:latin typeface="Times New Roman" pitchFamily="18" charset="0"/>
                          <a:cs typeface="Times New Roman" pitchFamily="18" charset="0"/>
                        </a:rPr>
                        <a:t>e opinions or ideas on familiar topics</a:t>
                      </a:r>
                      <a:endParaRPr lang="en-US" altLang="zh-CN" sz="2000" dirty="0" smtClean="0">
                        <a:latin typeface="Times New Roman" pitchFamily="18" charset="0"/>
                        <a:cs typeface="Times New Roman" pitchFamily="18" charset="0"/>
                      </a:endParaRPr>
                    </a:p>
                    <a:p>
                      <a:pPr algn="just">
                        <a:lnSpc>
                          <a:spcPct val="100000"/>
                        </a:lnSpc>
                        <a:spcAft>
                          <a:spcPts val="0"/>
                        </a:spcAft>
                      </a:pPr>
                      <a:r>
                        <a:rPr lang="en-US" altLang="zh-CN" sz="2000" dirty="0" smtClean="0">
                          <a:latin typeface="Times New Roman" pitchFamily="18" charset="0"/>
                          <a:cs typeface="Times New Roman" pitchFamily="18" charset="0"/>
                        </a:rPr>
                        <a:t>Can describe a general phenomenon</a:t>
                      </a:r>
                      <a:r>
                        <a:rPr lang="en-US" altLang="zh-CN" sz="2000" baseline="0" dirty="0" smtClean="0">
                          <a:latin typeface="Times New Roman" pitchFamily="18" charset="0"/>
                          <a:cs typeface="Times New Roman" pitchFamily="18" charset="0"/>
                        </a:rPr>
                        <a:t> or event</a:t>
                      </a:r>
                      <a:r>
                        <a:rPr lang="en-US" altLang="zh-CN" sz="2000" dirty="0" smtClean="0">
                          <a:latin typeface="Times New Roman" pitchFamily="18" charset="0"/>
                          <a:cs typeface="Times New Roman" pitchFamily="18" charset="0"/>
                        </a:rPr>
                        <a:t> very fluently</a:t>
                      </a:r>
                      <a:r>
                        <a:rPr lang="en-US" altLang="zh-CN" sz="2000" baseline="0" dirty="0" smtClean="0">
                          <a:latin typeface="Times New Roman" pitchFamily="18" charset="0"/>
                          <a:cs typeface="Times New Roman" pitchFamily="18" charset="0"/>
                        </a:rPr>
                        <a:t> and clearly</a:t>
                      </a:r>
                      <a:endParaRPr lang="zh-CN" altLang="en-US" sz="2000" dirty="0" smtClean="0">
                        <a:latin typeface="Times New Roman" pitchFamily="18" charset="0"/>
                        <a:cs typeface="Times New Roman" pitchFamily="18" charset="0"/>
                      </a:endParaRPr>
                    </a:p>
                  </a:txBody>
                  <a:tcPr anchor="ctr"/>
                </a:tc>
              </a:tr>
              <a:tr h="1378857">
                <a:tc>
                  <a:txBody>
                    <a:bodyPr/>
                    <a:lstStyle/>
                    <a:p>
                      <a:pPr>
                        <a:lnSpc>
                          <a:spcPct val="100000"/>
                        </a:lnSpc>
                      </a:pPr>
                      <a:r>
                        <a:rPr lang="en-US" altLang="zh-CN" sz="2400" dirty="0" smtClean="0">
                          <a:latin typeface="Times New Roman" pitchFamily="18" charset="0"/>
                          <a:cs typeface="Times New Roman" pitchFamily="18" charset="0"/>
                        </a:rPr>
                        <a:t>B</a:t>
                      </a:r>
                      <a:endParaRPr lang="zh-CN" altLang="en-US" sz="2400" dirty="0">
                        <a:latin typeface="Times New Roman" pitchFamily="18" charset="0"/>
                        <a:cs typeface="Times New Roman" pitchFamily="18" charset="0"/>
                      </a:endParaRPr>
                    </a:p>
                  </a:txBody>
                  <a:tcPr anchor="ctr"/>
                </a:tc>
                <a:tc>
                  <a:txBody>
                    <a:bodyPr/>
                    <a:lstStyle/>
                    <a:p>
                      <a:pPr algn="just">
                        <a:lnSpc>
                          <a:spcPct val="100000"/>
                        </a:lnSpc>
                        <a:spcAft>
                          <a:spcPts val="0"/>
                        </a:spcAft>
                      </a:pPr>
                      <a:r>
                        <a:rPr lang="en-US" altLang="zh-CN" sz="2000" dirty="0" smtClean="0">
                          <a:latin typeface="Times New Roman" pitchFamily="18" charset="0"/>
                          <a:cs typeface="Times New Roman" pitchFamily="18" charset="0"/>
                        </a:rPr>
                        <a:t>Can communicate orally on the familiar topics in English, although with some difficulty, but it doesn’t influence the communication.</a:t>
                      </a:r>
                    </a:p>
                    <a:p>
                      <a:pPr algn="just">
                        <a:lnSpc>
                          <a:spcPct val="100000"/>
                        </a:lnSpc>
                        <a:spcAft>
                          <a:spcPts val="0"/>
                        </a:spcAft>
                      </a:pPr>
                      <a:r>
                        <a:rPr lang="en-US" altLang="zh-CN" sz="2000" dirty="0" smtClean="0">
                          <a:latin typeface="Times New Roman" pitchFamily="18" charset="0"/>
                          <a:cs typeface="Times New Roman" pitchFamily="18" charset="0"/>
                        </a:rPr>
                        <a:t>Can give a coherent speech on familiar topics</a:t>
                      </a:r>
                      <a:endParaRPr lang="en-US" altLang="zh-CN" sz="2000" dirty="0" smtClean="0">
                        <a:latin typeface="楷体"/>
                      </a:endParaRPr>
                    </a:p>
                    <a:p>
                      <a:pPr algn="just">
                        <a:lnSpc>
                          <a:spcPct val="100000"/>
                        </a:lnSpc>
                        <a:spcAft>
                          <a:spcPts val="0"/>
                        </a:spcAft>
                      </a:pPr>
                      <a:r>
                        <a:rPr lang="en-US" altLang="zh-CN" sz="2000" dirty="0" smtClean="0">
                          <a:latin typeface="Times New Roman" pitchFamily="18" charset="0"/>
                          <a:cs typeface="Times New Roman" pitchFamily="18" charset="0"/>
                        </a:rPr>
                        <a:t>Can describe a general phenomenon</a:t>
                      </a:r>
                      <a:r>
                        <a:rPr lang="en-US" altLang="zh-CN" sz="2000" baseline="0" dirty="0" smtClean="0">
                          <a:latin typeface="Times New Roman" pitchFamily="18" charset="0"/>
                          <a:cs typeface="Times New Roman" pitchFamily="18" charset="0"/>
                        </a:rPr>
                        <a:t> or event</a:t>
                      </a:r>
                      <a:r>
                        <a:rPr lang="en-US" altLang="zh-CN" sz="2000" dirty="0" smtClean="0">
                          <a:latin typeface="Times New Roman" pitchFamily="18" charset="0"/>
                          <a:cs typeface="Times New Roman" pitchFamily="18" charset="0"/>
                        </a:rPr>
                        <a:t> quiet clearly and fluently</a:t>
                      </a:r>
                      <a:endParaRPr lang="zh-CN" altLang="en-US" sz="2000" dirty="0" smtClean="0">
                        <a:latin typeface="Calibri"/>
                      </a:endParaRPr>
                    </a:p>
                  </a:txBody>
                  <a:tcPr anchor="ctr"/>
                </a:tc>
              </a:tr>
              <a:tr h="1088571">
                <a:tc>
                  <a:txBody>
                    <a:bodyPr/>
                    <a:lstStyle/>
                    <a:p>
                      <a:pPr>
                        <a:lnSpc>
                          <a:spcPct val="100000"/>
                        </a:lnSpc>
                      </a:pPr>
                      <a:r>
                        <a:rPr lang="en-US" altLang="zh-CN" sz="2400" dirty="0" smtClean="0">
                          <a:latin typeface="Times New Roman" pitchFamily="18" charset="0"/>
                          <a:cs typeface="Times New Roman" pitchFamily="18" charset="0"/>
                        </a:rPr>
                        <a:t>C</a:t>
                      </a:r>
                      <a:endParaRPr lang="zh-CN" altLang="en-US" sz="2400" dirty="0">
                        <a:latin typeface="Times New Roman" pitchFamily="18" charset="0"/>
                        <a:cs typeface="Times New Roman" pitchFamily="18" charset="0"/>
                      </a:endParaRPr>
                    </a:p>
                  </a:txBody>
                  <a:tcPr anchor="ctr"/>
                </a:tc>
                <a:tc>
                  <a:txBody>
                    <a:bodyPr/>
                    <a:lstStyle/>
                    <a:p>
                      <a:pPr algn="just">
                        <a:lnSpc>
                          <a:spcPct val="100000"/>
                        </a:lnSpc>
                        <a:spcAft>
                          <a:spcPts val="0"/>
                        </a:spcAft>
                      </a:pPr>
                      <a:r>
                        <a:rPr lang="en-US" altLang="zh-CN" sz="2000" dirty="0" smtClean="0">
                          <a:latin typeface="Times New Roman" pitchFamily="18" charset="0"/>
                          <a:cs typeface="Times New Roman" pitchFamily="18" charset="0"/>
                        </a:rPr>
                        <a:t>Can have</a:t>
                      </a:r>
                      <a:r>
                        <a:rPr lang="en-US" altLang="zh-CN" sz="2000" baseline="0" dirty="0" smtClean="0">
                          <a:latin typeface="Times New Roman" pitchFamily="18" charset="0"/>
                          <a:cs typeface="Times New Roman" pitchFamily="18" charset="0"/>
                        </a:rPr>
                        <a:t> simple oral communication on familiar topics</a:t>
                      </a:r>
                      <a:endParaRPr lang="en-US" altLang="zh-CN" sz="2000" dirty="0" smtClean="0">
                        <a:latin typeface="Times New Roman" pitchFamily="18" charset="0"/>
                        <a:cs typeface="Times New Roman" pitchFamily="18" charset="0"/>
                      </a:endParaRPr>
                    </a:p>
                    <a:p>
                      <a:pPr algn="just">
                        <a:lnSpc>
                          <a:spcPct val="100000"/>
                        </a:lnSpc>
                        <a:spcAft>
                          <a:spcPts val="0"/>
                        </a:spcAft>
                      </a:pPr>
                      <a:r>
                        <a:rPr lang="en-US" altLang="zh-CN" sz="2000" dirty="0" smtClean="0">
                          <a:latin typeface="Times New Roman" pitchFamily="18" charset="0"/>
                          <a:cs typeface="Times New Roman" pitchFamily="18" charset="0"/>
                        </a:rPr>
                        <a:t>Can give a brief</a:t>
                      </a:r>
                      <a:r>
                        <a:rPr lang="en-US" altLang="zh-CN" sz="2000" baseline="0" dirty="0" smtClean="0">
                          <a:latin typeface="Times New Roman" pitchFamily="18" charset="0"/>
                          <a:cs typeface="Times New Roman" pitchFamily="18" charset="0"/>
                        </a:rPr>
                        <a:t> speech on familiar topics</a:t>
                      </a:r>
                    </a:p>
                    <a:p>
                      <a:pPr algn="just">
                        <a:lnSpc>
                          <a:spcPct val="100000"/>
                        </a:lnSpc>
                        <a:spcAft>
                          <a:spcPts val="0"/>
                        </a:spcAft>
                      </a:pPr>
                      <a:r>
                        <a:rPr lang="en-US" altLang="zh-CN" sz="2000" dirty="0" smtClean="0">
                          <a:latin typeface="Times New Roman" pitchFamily="18" charset="0"/>
                          <a:cs typeface="Times New Roman" pitchFamily="18" charset="0"/>
                        </a:rPr>
                        <a:t>Can simply narrate or describe a general phenomenon</a:t>
                      </a:r>
                      <a:r>
                        <a:rPr lang="en-US" altLang="zh-CN" sz="2000" baseline="0" dirty="0" smtClean="0">
                          <a:latin typeface="Times New Roman" pitchFamily="18" charset="0"/>
                          <a:cs typeface="Times New Roman" pitchFamily="18" charset="0"/>
                        </a:rPr>
                        <a:t> or event</a:t>
                      </a:r>
                      <a:endParaRPr lang="en-US" altLang="zh-CN" sz="2000" dirty="0" smtClean="0">
                        <a:latin typeface="Times New Roman" pitchFamily="18" charset="0"/>
                        <a:cs typeface="Times New Roman" pitchFamily="18" charset="0"/>
                      </a:endParaRPr>
                    </a:p>
                  </a:txBody>
                  <a:tcPr anchor="ctr"/>
                </a:tc>
              </a:tr>
              <a:tr h="417793">
                <a:tc>
                  <a:txBody>
                    <a:bodyPr/>
                    <a:lstStyle/>
                    <a:p>
                      <a:pPr>
                        <a:lnSpc>
                          <a:spcPct val="100000"/>
                        </a:lnSpc>
                      </a:pPr>
                      <a:r>
                        <a:rPr lang="en-US" altLang="zh-CN" sz="2400" dirty="0" smtClean="0">
                          <a:latin typeface="Times New Roman" pitchFamily="18" charset="0"/>
                          <a:cs typeface="Times New Roman" pitchFamily="18" charset="0"/>
                        </a:rPr>
                        <a:t>D</a:t>
                      </a:r>
                      <a:endParaRPr lang="zh-CN" altLang="en-US" sz="2400" dirty="0">
                        <a:latin typeface="Times New Roman" pitchFamily="18" charset="0"/>
                        <a:cs typeface="Times New Roman" pitchFamily="18" charset="0"/>
                      </a:endParaRPr>
                    </a:p>
                  </a:txBody>
                  <a:tcPr anchor="ctr"/>
                </a:tc>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altLang="zh-CN" sz="2000" dirty="0" smtClean="0">
                          <a:latin typeface="Times New Roman" pitchFamily="18" charset="0"/>
                          <a:cs typeface="Times New Roman" pitchFamily="18" charset="0"/>
                        </a:rPr>
                        <a:t>Have</a:t>
                      </a:r>
                      <a:r>
                        <a:rPr lang="en-US" altLang="zh-CN" sz="2000" baseline="0" dirty="0" smtClean="0">
                          <a:latin typeface="Times New Roman" pitchFamily="18" charset="0"/>
                          <a:cs typeface="Times New Roman" pitchFamily="18" charset="0"/>
                        </a:rPr>
                        <a:t> no basic oral communication competence in English yet</a:t>
                      </a:r>
                      <a:endParaRPr lang="zh-CN" altLang="en-US" sz="2000" dirty="0" smtClean="0">
                        <a:latin typeface="Times New Roman" pitchFamily="18" charset="0"/>
                        <a:cs typeface="Times New Roman" pitchFamily="18" charset="0"/>
                      </a:endParaRPr>
                    </a:p>
                  </a:txBody>
                  <a:tcPr anchor="ctr"/>
                </a:tc>
              </a:tr>
            </a:tbl>
          </a:graphicData>
        </a:graphic>
      </p:graphicFrame>
      <p:sp>
        <p:nvSpPr>
          <p:cNvPr id="9" name="矩形 8"/>
          <p:cNvSpPr/>
          <p:nvPr/>
        </p:nvSpPr>
        <p:spPr>
          <a:xfrm>
            <a:off x="2075543" y="6016564"/>
            <a:ext cx="7228114" cy="461665"/>
          </a:xfrm>
          <a:prstGeom prst="rect">
            <a:avLst/>
          </a:prstGeom>
        </p:spPr>
        <p:txBody>
          <a:bodyPr wrap="square">
            <a:spAutoFit/>
          </a:bodyPr>
          <a:lstStyle/>
          <a:p>
            <a:pPr lvl="0"/>
            <a:r>
              <a:rPr lang="en-US" altLang="zh-CN" sz="2400" b="1" dirty="0" smtClean="0">
                <a:latin typeface="Times New Roman" pitchFamily="18" charset="0"/>
                <a:cs typeface="Times New Roman" pitchFamily="18" charset="0"/>
              </a:rPr>
              <a:t>Table 10</a:t>
            </a:r>
            <a:r>
              <a:rPr lang="en-US" altLang="zh-CN" sz="2400" dirty="0" smtClean="0">
                <a:latin typeface="Times New Roman" pitchFamily="18" charset="0"/>
                <a:cs typeface="Times New Roman" pitchFamily="18" charset="0"/>
              </a:rPr>
              <a:t> :</a:t>
            </a:r>
            <a:r>
              <a:rPr lang="en-US" altLang="zh-CN" sz="2400" dirty="0" smtClean="0">
                <a:solidFill>
                  <a:srgbClr val="000000"/>
                </a:solidFill>
                <a:latin typeface="Times New Roman" pitchFamily="18" charset="0"/>
                <a:ea typeface="仿宋" pitchFamily="49" charset="-122"/>
                <a:cs typeface="Times New Roman" pitchFamily="18" charset="0"/>
              </a:rPr>
              <a:t>The description of ability level in CET-SET4</a:t>
            </a:r>
            <a:r>
              <a:rPr lang="en-US" altLang="zh-CN" sz="2400" b="1" dirty="0" smtClean="0">
                <a:solidFill>
                  <a:srgbClr val="000000"/>
                </a:solidFill>
                <a:latin typeface="仿宋" pitchFamily="49" charset="-122"/>
                <a:ea typeface="仿宋" pitchFamily="49" charset="-122"/>
                <a:cs typeface="Calibri" pitchFamily="34" charset="0"/>
              </a:rPr>
              <a:t> </a:t>
            </a:r>
            <a:endParaRPr lang="zh-CN" altLang="en-US" sz="2000" dirty="0" smtClean="0">
              <a:latin typeface="Arial" pitchFamily="34" charset="0"/>
              <a:ea typeface="宋体" pitchFamily="2" charset="-122"/>
              <a:cs typeface="宋体" pitchFamily="2" charset="-122"/>
            </a:endParaRP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2</a:t>
            </a:r>
            <a:endParaRPr lang="zh-CN" altLang="en-US" sz="3600" dirty="0"/>
          </a:p>
        </p:txBody>
      </p:sp>
      <p:sp>
        <p:nvSpPr>
          <p:cNvPr id="46" name="矩形 45"/>
          <p:cNvSpPr/>
          <p:nvPr/>
        </p:nvSpPr>
        <p:spPr>
          <a:xfrm>
            <a:off x="255461" y="266943"/>
            <a:ext cx="7277453"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Historical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Development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of CET-4</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5" name="TextBox 4"/>
          <p:cNvSpPr txBox="1"/>
          <p:nvPr/>
        </p:nvSpPr>
        <p:spPr>
          <a:xfrm>
            <a:off x="856343" y="1262743"/>
            <a:ext cx="10638972" cy="1585049"/>
          </a:xfrm>
          <a:prstGeom prst="rect">
            <a:avLst/>
          </a:prstGeom>
          <a:noFill/>
        </p:spPr>
        <p:txBody>
          <a:bodyPr wrap="square" rtlCol="0">
            <a:spAutoFit/>
          </a:bodyPr>
          <a:lstStyle/>
          <a:p>
            <a:endParaRPr lang="zh-CN" altLang="en-US" sz="1800" dirty="0" smtClean="0">
              <a:latin typeface="Times New Roman" pitchFamily="18" charset="0"/>
              <a:cs typeface="Times New Roman" pitchFamily="18" charset="0"/>
            </a:endParaRPr>
          </a:p>
          <a:p>
            <a:endParaRPr lang="zh-CN" altLang="en-US" sz="2000" dirty="0" smtClean="0">
              <a:latin typeface="Times New Roman" pitchFamily="18" charset="0"/>
              <a:cs typeface="Times New Roman" pitchFamily="18" charset="0"/>
            </a:endParaRPr>
          </a:p>
          <a:p>
            <a:endParaRPr lang="zh-CN" altLang="en-US" sz="2000" dirty="0" smtClean="0">
              <a:latin typeface="Times New Roman" pitchFamily="18" charset="0"/>
              <a:cs typeface="Times New Roman" pitchFamily="18" charset="0"/>
            </a:endParaRPr>
          </a:p>
          <a:p>
            <a:endParaRPr lang="zh-CN" altLang="en-US" sz="2000" dirty="0" smtClean="0">
              <a:latin typeface="Times New Roman" pitchFamily="18" charset="0"/>
              <a:cs typeface="Times New Roman" pitchFamily="18" charset="0"/>
            </a:endParaRPr>
          </a:p>
          <a:p>
            <a:endParaRPr lang="en-US" altLang="zh-CN" dirty="0" smtClean="0"/>
          </a:p>
        </p:txBody>
      </p:sp>
      <p:sp>
        <p:nvSpPr>
          <p:cNvPr id="11" name="Rectangle 2"/>
          <p:cNvSpPr>
            <a:spLocks noChangeArrowheads="1"/>
          </p:cNvSpPr>
          <p:nvPr/>
        </p:nvSpPr>
        <p:spPr bwMode="auto">
          <a:xfrm>
            <a:off x="638629" y="980511"/>
            <a:ext cx="10929257" cy="69249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 typeface="Wingdings" pitchFamily="2" charset="2"/>
              <a:buChar char="Ø"/>
              <a:tabLst/>
            </a:pPr>
            <a:r>
              <a:rPr lang="en-US" altLang="zh-CN" sz="2400" b="1" dirty="0" smtClean="0">
                <a:solidFill>
                  <a:srgbClr val="000000"/>
                </a:solidFill>
                <a:latin typeface="Times New Roman" pitchFamily="18" charset="0"/>
                <a:ea typeface="仿宋" pitchFamily="49" charset="-122"/>
                <a:cs typeface="Times New Roman" pitchFamily="18" charset="0"/>
              </a:rPr>
              <a:t>Grade reporting</a:t>
            </a:r>
            <a:r>
              <a:rPr lang="en-US" altLang="zh-CN" sz="2400" dirty="0" smtClean="0">
                <a:solidFill>
                  <a:srgbClr val="000000"/>
                </a:solidFill>
                <a:latin typeface="Times New Roman" pitchFamily="18" charset="0"/>
                <a:ea typeface="仿宋" pitchFamily="49" charset="-122"/>
                <a:cs typeface="Times New Roman" pitchFamily="18" charset="0"/>
              </a:rPr>
              <a:t>:</a:t>
            </a:r>
            <a:endParaRPr kumimoji="0" lang="en-US" altLang="zh-CN" sz="2400" i="0" u="none" strike="noStrike" cap="none" normalizeH="0" baseline="0" dirty="0" smtClean="0">
              <a:ln>
                <a:noFill/>
              </a:ln>
              <a:solidFill>
                <a:srgbClr val="000000"/>
              </a:solidFill>
              <a:effectLst/>
              <a:latin typeface="Times New Roman" pitchFamily="18" charset="0"/>
              <a:ea typeface="仿宋" pitchFamily="49" charset="-122"/>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2400" i="0" u="none" strike="noStrike" cap="none" normalizeH="0" dirty="0" smtClean="0">
                <a:ln>
                  <a:noFill/>
                </a:ln>
                <a:solidFill>
                  <a:srgbClr val="000000"/>
                </a:solidFill>
                <a:effectLst/>
                <a:latin typeface="Times New Roman" pitchFamily="18" charset="0"/>
                <a:ea typeface="仿宋" pitchFamily="49" charset="-122"/>
                <a:cs typeface="Times New Roman" pitchFamily="18" charset="0"/>
              </a:rPr>
              <a:t>Examinees whose level is D or above will receive a score report, which can be sent by mail or picked up by oneself.</a:t>
            </a:r>
          </a:p>
          <a:p>
            <a:pPr marL="0" marR="0" lvl="0" indent="0" algn="l" defTabSz="914400" rtl="0" eaLnBrk="1" fontAlgn="base" latinLnBrk="0" hangingPunct="1">
              <a:lnSpc>
                <a:spcPct val="150000"/>
              </a:lnSpc>
              <a:spcBef>
                <a:spcPct val="0"/>
              </a:spcBef>
              <a:spcAft>
                <a:spcPct val="0"/>
              </a:spcAft>
              <a:buClrTx/>
              <a:buSzTx/>
              <a:buFont typeface="Wingdings" pitchFamily="2" charset="2"/>
              <a:buChar char="Ø"/>
              <a:tabLst/>
            </a:pPr>
            <a:r>
              <a:rPr lang="en-US" altLang="zh-CN" sz="2400" b="1" baseline="0" dirty="0" smtClean="0">
                <a:solidFill>
                  <a:srgbClr val="000000"/>
                </a:solidFill>
                <a:latin typeface="Times New Roman" pitchFamily="18" charset="0"/>
                <a:ea typeface="仿宋" pitchFamily="49" charset="-122"/>
                <a:cs typeface="Times New Roman" pitchFamily="18" charset="0"/>
              </a:rPr>
              <a:t>Qualification for  CET-SET 4</a:t>
            </a:r>
            <a:r>
              <a:rPr lang="en-US" altLang="zh-CN" sz="2400" baseline="0" dirty="0" smtClean="0">
                <a:solidFill>
                  <a:srgbClr val="000000"/>
                </a:solidFill>
                <a:latin typeface="Times New Roman" pitchFamily="18" charset="0"/>
                <a:ea typeface="仿宋" pitchFamily="49" charset="-122"/>
                <a:cs typeface="Times New Roman" pitchFamily="18" charset="0"/>
              </a:rPr>
              <a:t>:</a:t>
            </a:r>
          </a:p>
          <a:p>
            <a:pPr lvl="0" defTabSz="914400" fontAlgn="base">
              <a:lnSpc>
                <a:spcPct val="150000"/>
              </a:lnSpc>
              <a:spcBef>
                <a:spcPct val="0"/>
              </a:spcBef>
              <a:spcAft>
                <a:spcPct val="0"/>
              </a:spcAft>
            </a:pPr>
            <a:r>
              <a:rPr lang="en-US" altLang="zh-CN" sz="2400" dirty="0" smtClean="0">
                <a:solidFill>
                  <a:srgbClr val="000000"/>
                </a:solidFill>
                <a:latin typeface="Times New Roman" pitchFamily="18" charset="0"/>
                <a:ea typeface="仿宋" pitchFamily="49" charset="-122"/>
                <a:cs typeface="Times New Roman" pitchFamily="18" charset="0"/>
              </a:rPr>
              <a:t>    Score ≥425  </a:t>
            </a:r>
          </a:p>
          <a:p>
            <a:pPr lvl="0" defTabSz="914400" fontAlgn="base">
              <a:lnSpc>
                <a:spcPct val="150000"/>
              </a:lnSpc>
              <a:spcBef>
                <a:spcPct val="0"/>
              </a:spcBef>
              <a:spcAft>
                <a:spcPct val="0"/>
              </a:spcAft>
            </a:pPr>
            <a:r>
              <a:rPr lang="en-US" altLang="zh-CN" sz="2400" dirty="0" smtClean="0">
                <a:solidFill>
                  <a:srgbClr val="000000"/>
                </a:solidFill>
                <a:latin typeface="Times New Roman" pitchFamily="18" charset="0"/>
                <a:ea typeface="仿宋" pitchFamily="49" charset="-122"/>
                <a:cs typeface="Times New Roman" pitchFamily="18" charset="0"/>
              </a:rPr>
              <a:t> note: the test taken by examinees must be in or after June, 2012</a:t>
            </a:r>
          </a:p>
          <a:p>
            <a:pPr lvl="0" defTabSz="914400" fontAlgn="base">
              <a:lnSpc>
                <a:spcPct val="150000"/>
              </a:lnSpc>
              <a:spcBef>
                <a:spcPct val="0"/>
              </a:spcBef>
              <a:spcAft>
                <a:spcPct val="0"/>
              </a:spcAft>
            </a:pPr>
            <a:r>
              <a:rPr lang="en-US" altLang="zh-CN" sz="2400" dirty="0" smtClean="0">
                <a:solidFill>
                  <a:srgbClr val="000000"/>
                </a:solidFill>
                <a:latin typeface="Times New Roman" pitchFamily="18" charset="0"/>
                <a:ea typeface="仿宋" pitchFamily="49" charset="-122"/>
                <a:cs typeface="Times New Roman" pitchFamily="18" charset="0"/>
              </a:rPr>
              <a:t>Trend:  the standard is lowered to a great extent.</a:t>
            </a:r>
          </a:p>
          <a:p>
            <a:pPr lvl="0" defTabSz="914400" fontAlgn="base">
              <a:lnSpc>
                <a:spcPct val="150000"/>
              </a:lnSpc>
              <a:spcBef>
                <a:spcPct val="0"/>
              </a:spcBef>
              <a:spcAft>
                <a:spcPct val="0"/>
              </a:spcAft>
            </a:pPr>
            <a:r>
              <a:rPr lang="en-US" altLang="zh-CN" sz="2400" dirty="0" smtClean="0">
                <a:solidFill>
                  <a:srgbClr val="000000"/>
                </a:solidFill>
                <a:latin typeface="Times New Roman" pitchFamily="18" charset="0"/>
                <a:ea typeface="仿宋" pitchFamily="49" charset="-122"/>
                <a:cs typeface="Times New Roman" pitchFamily="18" charset="0"/>
              </a:rPr>
              <a:t>Purpose: to extend the range of students who can take the test so that they can better understand their language proficiency and make improvement.</a:t>
            </a:r>
          </a:p>
          <a:p>
            <a:pPr lvl="0" defTabSz="914400" fontAlgn="base">
              <a:spcBef>
                <a:spcPct val="0"/>
              </a:spcBef>
              <a:spcAft>
                <a:spcPct val="0"/>
              </a:spcAft>
            </a:pPr>
            <a:r>
              <a:rPr lang="en-US" altLang="zh-CN" sz="2400" baseline="0" dirty="0" smtClean="0">
                <a:solidFill>
                  <a:srgbClr val="000000"/>
                </a:solidFill>
                <a:latin typeface="Times New Roman" pitchFamily="18" charset="0"/>
                <a:ea typeface="仿宋" pitchFamily="49" charset="-122"/>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2400" baseline="0" dirty="0" smtClean="0">
              <a:solidFill>
                <a:srgbClr val="000000"/>
              </a:solidFill>
              <a:latin typeface="Times New Roman" pitchFamily="18" charset="0"/>
              <a:ea typeface="仿宋" pitchFamily="49" charset="-122"/>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2400" baseline="0" dirty="0" smtClean="0">
              <a:solidFill>
                <a:srgbClr val="000000"/>
              </a:solidFill>
              <a:latin typeface="Times New Roman" pitchFamily="18" charset="0"/>
              <a:ea typeface="仿宋" pitchFamily="49" charset="-122"/>
              <a:cs typeface="Times New Roman" pitchFamily="18" charset="0"/>
            </a:endParaRPr>
          </a:p>
          <a:p>
            <a:pPr lvl="0" defTabSz="914400" fontAlgn="base">
              <a:spcBef>
                <a:spcPct val="0"/>
              </a:spcBef>
              <a:spcAft>
                <a:spcPct val="0"/>
              </a:spcAft>
            </a:pPr>
            <a:endParaRPr lang="en-US" altLang="zh-CN" sz="2400" dirty="0" smtClean="0"/>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dirty="0" smtClean="0">
                <a:ln>
                  <a:noFill/>
                </a:ln>
                <a:solidFill>
                  <a:srgbClr val="000000"/>
                </a:solidFill>
                <a:effectLst/>
                <a:latin typeface="Arial"/>
                <a:ea typeface="宋体" pitchFamily="2" charset="-122"/>
                <a:cs typeface="宋体" pitchFamily="2" charset="-122"/>
              </a:rPr>
              <a:t> </a:t>
            </a:r>
            <a:endParaRPr kumimoji="0" lang="zh-CN" altLang="en-US" sz="36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0" y="2847434"/>
            <a:ext cx="12192001" cy="1291039"/>
            <a:chOff x="0" y="2847433"/>
            <a:chExt cx="12192000" cy="1291039"/>
          </a:xfrm>
        </p:grpSpPr>
        <p:sp>
          <p:nvSpPr>
            <p:cNvPr id="51" name="矩形 50"/>
            <p:cNvSpPr/>
            <p:nvPr/>
          </p:nvSpPr>
          <p:spPr>
            <a:xfrm flipH="1">
              <a:off x="0" y="2872348"/>
              <a:ext cx="12192000" cy="1252063"/>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rot="10800000" flipV="1">
              <a:off x="464451" y="2847433"/>
              <a:ext cx="1273995" cy="129103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sz="6000" dirty="0"/>
                <a:t>3</a:t>
              </a:r>
              <a:endParaRPr lang="zh-CN" altLang="en-US" sz="6000" dirty="0"/>
            </a:p>
          </p:txBody>
        </p:sp>
      </p:grpSp>
      <p:sp>
        <p:nvSpPr>
          <p:cNvPr id="5" name="TextBox 4"/>
          <p:cNvSpPr txBox="1"/>
          <p:nvPr/>
        </p:nvSpPr>
        <p:spPr>
          <a:xfrm>
            <a:off x="6096000" y="3091543"/>
            <a:ext cx="6096000" cy="830997"/>
          </a:xfrm>
          <a:prstGeom prst="rect">
            <a:avLst/>
          </a:prstGeom>
          <a:noFill/>
        </p:spPr>
        <p:txBody>
          <a:bodyPr wrap="square" rtlCol="0">
            <a:spAutoFit/>
          </a:bodyPr>
          <a:lstStyle/>
          <a:p>
            <a:r>
              <a:rPr lang="en-US" altLang="zh-CN" sz="4800" dirty="0" smtClean="0">
                <a:solidFill>
                  <a:schemeClr val="bg1"/>
                </a:solidFill>
                <a:latin typeface="Times New Roman" pitchFamily="18" charset="0"/>
                <a:cs typeface="Times New Roman" pitchFamily="18" charset="0"/>
              </a:rPr>
              <a:t>Results </a:t>
            </a:r>
            <a:r>
              <a:rPr lang="en-US" altLang="zh-CN" sz="4800" dirty="0" smtClean="0">
                <a:solidFill>
                  <a:schemeClr val="bg1"/>
                </a:solidFill>
                <a:latin typeface="Times New Roman" pitchFamily="18" charset="0"/>
                <a:cs typeface="Times New Roman" pitchFamily="18" charset="0"/>
              </a:rPr>
              <a:t>and</a:t>
            </a:r>
            <a:r>
              <a:rPr lang="en-US" altLang="zh-CN" sz="4800" dirty="0" smtClean="0">
                <a:solidFill>
                  <a:schemeClr val="bg1"/>
                </a:solidFill>
                <a:latin typeface="Times New Roman" pitchFamily="18" charset="0"/>
                <a:cs typeface="Times New Roman" pitchFamily="18" charset="0"/>
              </a:rPr>
              <a:t> </a:t>
            </a:r>
            <a:r>
              <a:rPr lang="en-US" altLang="zh-CN" sz="4800" dirty="0" smtClean="0">
                <a:solidFill>
                  <a:schemeClr val="bg1"/>
                </a:solidFill>
                <a:latin typeface="Times New Roman" pitchFamily="18" charset="0"/>
                <a:cs typeface="Times New Roman" pitchFamily="18" charset="0"/>
              </a:rPr>
              <a:t>Discussion</a:t>
            </a:r>
            <a:endParaRPr lang="zh-CN" altLang="en-US" sz="4800" dirty="0">
              <a:solidFill>
                <a:schemeClr val="bg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460849235"/>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3</a:t>
            </a:r>
            <a:endParaRPr lang="zh-CN" altLang="en-US" sz="3600" dirty="0"/>
          </a:p>
        </p:txBody>
      </p:sp>
      <p:sp>
        <p:nvSpPr>
          <p:cNvPr id="46" name="矩形 45"/>
          <p:cNvSpPr/>
          <p:nvPr/>
        </p:nvSpPr>
        <p:spPr>
          <a:xfrm>
            <a:off x="493486" y="252428"/>
            <a:ext cx="4528457"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Results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and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Discussion</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10" name="TextBox 9"/>
          <p:cNvSpPr txBox="1"/>
          <p:nvPr/>
        </p:nvSpPr>
        <p:spPr>
          <a:xfrm>
            <a:off x="507998" y="979644"/>
            <a:ext cx="11176002" cy="6724918"/>
          </a:xfrm>
          <a:prstGeom prst="rect">
            <a:avLst/>
          </a:prstGeom>
          <a:noFill/>
        </p:spPr>
        <p:txBody>
          <a:bodyPr wrap="square" rtlCol="0">
            <a:spAutoFit/>
          </a:bodyPr>
          <a:lstStyle/>
          <a:p>
            <a:pPr algn="just">
              <a:lnSpc>
                <a:spcPts val="3500"/>
              </a:lnSpc>
            </a:pPr>
            <a:r>
              <a:rPr lang="en-US" altLang="zh-CN" sz="2400" dirty="0" smtClean="0">
                <a:latin typeface="Times New Roman" pitchFamily="18" charset="0"/>
                <a:cs typeface="Times New Roman" pitchFamily="18" charset="0"/>
              </a:rPr>
              <a:t>      Form the different development stages of CET-4, it can be seen that this test has changed greatly in the following aspects:</a:t>
            </a:r>
          </a:p>
          <a:p>
            <a:pPr algn="just">
              <a:lnSpc>
                <a:spcPts val="3500"/>
              </a:lnSpc>
              <a:buFont typeface="Wingdings" pitchFamily="2" charset="2"/>
              <a:buChar char="Ø"/>
            </a:pPr>
            <a:r>
              <a:rPr lang="en-US" altLang="zh-CN" sz="2400" b="1" dirty="0" smtClean="0">
                <a:latin typeface="Times New Roman" pitchFamily="18" charset="0"/>
                <a:cs typeface="Times New Roman" pitchFamily="18" charset="0"/>
              </a:rPr>
              <a:t>Test content </a:t>
            </a:r>
            <a:endParaRPr lang="en-US" altLang="zh-CN" sz="2400" dirty="0" smtClean="0">
              <a:latin typeface="Times New Roman" pitchFamily="18" charset="0"/>
              <a:cs typeface="Times New Roman" pitchFamily="18" charset="0"/>
            </a:endParaRPr>
          </a:p>
          <a:p>
            <a:pPr algn="just">
              <a:lnSpc>
                <a:spcPts val="3500"/>
              </a:lnSpc>
              <a:buFont typeface="Arial" pitchFamily="34" charset="0"/>
              <a:buChar char="•"/>
            </a:pPr>
            <a:r>
              <a:rPr lang="en-US" altLang="zh-CN" sz="2400" dirty="0" smtClean="0">
                <a:latin typeface="Times New Roman" pitchFamily="18" charset="0"/>
                <a:cs typeface="Times New Roman" pitchFamily="18" charset="0"/>
              </a:rPr>
              <a:t>  the diversification of test format by the use of new question types, </a:t>
            </a:r>
            <a:r>
              <a:rPr lang="en-US" altLang="zh-CN" sz="2400" dirty="0" err="1" smtClean="0">
                <a:latin typeface="Times New Roman" pitchFamily="18" charset="0"/>
                <a:cs typeface="Times New Roman" pitchFamily="18" charset="0"/>
              </a:rPr>
              <a:t>eg</a:t>
            </a:r>
            <a:r>
              <a:rPr lang="en-US" altLang="zh-CN" sz="2400" dirty="0" smtClean="0">
                <a:latin typeface="Times New Roman" pitchFamily="18" charset="0"/>
                <a:cs typeface="Times New Roman" pitchFamily="18" charset="0"/>
              </a:rPr>
              <a:t>. compound dictation &amp; news listening,  word-choosing &amp; matching, T or F, sentence completion, short answer questions and translation</a:t>
            </a:r>
          </a:p>
          <a:p>
            <a:pPr algn="just">
              <a:lnSpc>
                <a:spcPts val="3500"/>
              </a:lnSpc>
              <a:buFont typeface="Arial" pitchFamily="34" charset="0"/>
              <a:buChar char="•"/>
            </a:pPr>
            <a:r>
              <a:rPr lang="en-US" altLang="zh-CN" sz="2400" dirty="0" smtClean="0">
                <a:latin typeface="Times New Roman" pitchFamily="18" charset="0"/>
                <a:cs typeface="Times New Roman" pitchFamily="18" charset="0"/>
              </a:rPr>
              <a:t> increase of subjective items, such as the proportion of translation has been increased from 5% to 15% and the percentage of listening comprehension has been raised from 20% to 35% because of the addition of compound dictation</a:t>
            </a:r>
          </a:p>
          <a:p>
            <a:pPr algn="just">
              <a:lnSpc>
                <a:spcPts val="3500"/>
              </a:lnSpc>
              <a:buFont typeface="Wingdings" pitchFamily="2" charset="2"/>
              <a:buChar char="Ø"/>
            </a:pPr>
            <a:r>
              <a:rPr lang="en-US" altLang="zh-CN" sz="2400" b="1" dirty="0" smtClean="0">
                <a:latin typeface="Times New Roman" pitchFamily="18" charset="0"/>
                <a:cs typeface="Times New Roman" pitchFamily="18" charset="0"/>
              </a:rPr>
              <a:t>The structure of the test paper</a:t>
            </a:r>
          </a:p>
          <a:p>
            <a:pPr algn="just">
              <a:lnSpc>
                <a:spcPts val="3500"/>
              </a:lnSpc>
              <a:buFont typeface="Arial" pitchFamily="34" charset="0"/>
              <a:buChar char="•"/>
            </a:pPr>
            <a:r>
              <a:rPr lang="en-US" altLang="zh-CN" sz="2400" dirty="0" smtClean="0">
                <a:latin typeface="Times New Roman" pitchFamily="18" charset="0"/>
                <a:cs typeface="Times New Roman" pitchFamily="18" charset="0"/>
              </a:rPr>
              <a:t>  change in the order of different question types</a:t>
            </a:r>
          </a:p>
          <a:p>
            <a:pPr algn="just">
              <a:lnSpc>
                <a:spcPts val="3500"/>
              </a:lnSpc>
            </a:pPr>
            <a:r>
              <a:rPr lang="en-US" altLang="zh-CN" sz="2400" dirty="0" smtClean="0">
                <a:latin typeface="Times New Roman" pitchFamily="18" charset="0"/>
                <a:cs typeface="Times New Roman" pitchFamily="18" charset="0"/>
              </a:rPr>
              <a:t>   Listening        Reading        Vocabulary &amp; Structure         Cloze/Translation        Writing</a:t>
            </a:r>
          </a:p>
          <a:p>
            <a:endParaRPr lang="en-US" altLang="zh-CN" sz="2400" dirty="0" smtClean="0">
              <a:latin typeface="Times New Roman" pitchFamily="18" charset="0"/>
              <a:cs typeface="Times New Roman" pitchFamily="18" charset="0"/>
            </a:endParaRPr>
          </a:p>
          <a:p>
            <a:endParaRPr lang="en-US" altLang="zh-CN" dirty="0" smtClean="0"/>
          </a:p>
          <a:p>
            <a:endParaRPr lang="en-US" altLang="zh-CN" dirty="0" smtClean="0"/>
          </a:p>
          <a:p>
            <a:endParaRPr lang="zh-CN" altLang="en-US" dirty="0"/>
          </a:p>
        </p:txBody>
      </p:sp>
      <p:cxnSp>
        <p:nvCxnSpPr>
          <p:cNvPr id="8" name="直接箭头连接符 7"/>
          <p:cNvCxnSpPr/>
          <p:nvPr/>
        </p:nvCxnSpPr>
        <p:spPr>
          <a:xfrm>
            <a:off x="1966683" y="6175827"/>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3592284" y="6146800"/>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7133771" y="6161314"/>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9956800" y="6125029"/>
            <a:ext cx="515257" cy="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3</a:t>
            </a:r>
            <a:endParaRPr lang="zh-CN" altLang="en-US" sz="3600" dirty="0"/>
          </a:p>
        </p:txBody>
      </p:sp>
      <p:sp>
        <p:nvSpPr>
          <p:cNvPr id="46" name="矩形 45"/>
          <p:cNvSpPr/>
          <p:nvPr/>
        </p:nvSpPr>
        <p:spPr>
          <a:xfrm>
            <a:off x="493486" y="252428"/>
            <a:ext cx="4528457"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Results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and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Discussion</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10" name="TextBox 9"/>
          <p:cNvSpPr txBox="1"/>
          <p:nvPr/>
        </p:nvSpPr>
        <p:spPr>
          <a:xfrm>
            <a:off x="580571" y="1059153"/>
            <a:ext cx="11176000" cy="7094250"/>
          </a:xfrm>
          <a:prstGeom prst="rect">
            <a:avLst/>
          </a:prstGeom>
          <a:noFill/>
        </p:spPr>
        <p:txBody>
          <a:bodyPr wrap="square" rtlCol="0">
            <a:spAutoFit/>
          </a:bodyPr>
          <a:lstStyle/>
          <a:p>
            <a:pPr>
              <a:lnSpc>
                <a:spcPts val="3500"/>
              </a:lnSpc>
            </a:pPr>
            <a:r>
              <a:rPr lang="en-US" altLang="zh-CN" sz="2400" dirty="0" smtClean="0">
                <a:latin typeface="Times New Roman" pitchFamily="18" charset="0"/>
                <a:cs typeface="Times New Roman" pitchFamily="18" charset="0"/>
              </a:rPr>
              <a:t>Listening        Reading        Comprehensive Test         Writing</a:t>
            </a:r>
          </a:p>
          <a:p>
            <a:pPr>
              <a:lnSpc>
                <a:spcPts val="3500"/>
              </a:lnSpc>
            </a:pPr>
            <a:r>
              <a:rPr lang="en-US" altLang="zh-CN" sz="2400" dirty="0" smtClean="0">
                <a:latin typeface="Times New Roman" pitchFamily="18" charset="0"/>
                <a:cs typeface="Times New Roman" pitchFamily="18" charset="0"/>
              </a:rPr>
              <a:t>Writing         Listening         Reading         Translation</a:t>
            </a:r>
            <a:endParaRPr lang="en-US" altLang="zh-CN" sz="2400" b="1" dirty="0" smtClean="0">
              <a:latin typeface="Times New Roman" pitchFamily="18" charset="0"/>
              <a:cs typeface="Times New Roman" pitchFamily="18" charset="0"/>
            </a:endParaRPr>
          </a:p>
          <a:p>
            <a:pPr>
              <a:lnSpc>
                <a:spcPts val="3500"/>
              </a:lnSpc>
              <a:buFont typeface="Wingdings" pitchFamily="2" charset="2"/>
              <a:buChar char="Ø"/>
            </a:pPr>
            <a:r>
              <a:rPr lang="en-US" altLang="zh-CN" sz="2400" b="1" dirty="0" smtClean="0">
                <a:latin typeface="Times New Roman" pitchFamily="18" charset="0"/>
                <a:cs typeface="Times New Roman" pitchFamily="18" charset="0"/>
              </a:rPr>
              <a:t>Test type</a:t>
            </a:r>
          </a:p>
          <a:p>
            <a:pPr>
              <a:lnSpc>
                <a:spcPts val="3500"/>
              </a:lnSpc>
            </a:pPr>
            <a:r>
              <a:rPr lang="en-US" altLang="zh-CN" sz="2400" dirty="0" smtClean="0">
                <a:latin typeface="Times New Roman" pitchFamily="18" charset="0"/>
                <a:cs typeface="Times New Roman" pitchFamily="18" charset="0"/>
              </a:rPr>
              <a:t> Paper test          paper test together with CET-SET          paper test together with CET-SET4</a:t>
            </a:r>
          </a:p>
          <a:p>
            <a:pPr>
              <a:lnSpc>
                <a:spcPts val="3500"/>
              </a:lnSpc>
              <a:buFont typeface="Wingdings" pitchFamily="2" charset="2"/>
              <a:buChar char="Ø"/>
            </a:pPr>
            <a:r>
              <a:rPr lang="en-US" altLang="zh-CN" sz="2400" b="1" dirty="0" smtClean="0">
                <a:latin typeface="Times New Roman" pitchFamily="18" charset="0"/>
                <a:cs typeface="Times New Roman" pitchFamily="18" charset="0"/>
              </a:rPr>
              <a:t>Test pattern</a:t>
            </a:r>
          </a:p>
          <a:p>
            <a:pPr>
              <a:lnSpc>
                <a:spcPts val="3500"/>
              </a:lnSpc>
            </a:pPr>
            <a:r>
              <a:rPr lang="en-US" altLang="zh-CN" sz="2400" dirty="0" smtClean="0">
                <a:latin typeface="Times New Roman" pitchFamily="18" charset="0"/>
                <a:cs typeface="Times New Roman" pitchFamily="18" charset="0"/>
              </a:rPr>
              <a:t>The same test paper          two sets of test paper           three sets of test paper</a:t>
            </a:r>
          </a:p>
          <a:p>
            <a:pPr>
              <a:lnSpc>
                <a:spcPts val="3500"/>
              </a:lnSpc>
              <a:buFont typeface="Wingdings" pitchFamily="2" charset="2"/>
              <a:buChar char="Ø"/>
            </a:pPr>
            <a:r>
              <a:rPr lang="en-US" altLang="zh-CN" sz="2400" b="1" dirty="0" smtClean="0">
                <a:latin typeface="Times New Roman" pitchFamily="18" charset="0"/>
                <a:cs typeface="Times New Roman" pitchFamily="18" charset="0"/>
              </a:rPr>
              <a:t>Scoring system</a:t>
            </a:r>
            <a:endParaRPr lang="en-US" altLang="zh-CN" sz="2400" dirty="0" smtClean="0">
              <a:latin typeface="Times New Roman" pitchFamily="18" charset="0"/>
              <a:cs typeface="Times New Roman" pitchFamily="18" charset="0"/>
            </a:endParaRPr>
          </a:p>
          <a:p>
            <a:pPr>
              <a:lnSpc>
                <a:spcPts val="3500"/>
              </a:lnSpc>
            </a:pPr>
            <a:r>
              <a:rPr lang="en-US" altLang="zh-CN" sz="2400" dirty="0" smtClean="0">
                <a:latin typeface="Times New Roman" pitchFamily="18" charset="0"/>
                <a:cs typeface="Times New Roman" pitchFamily="18" charset="0"/>
              </a:rPr>
              <a:t> 100 mark system           710 mark system, both are norm-referenced</a:t>
            </a:r>
          </a:p>
          <a:p>
            <a:pPr>
              <a:lnSpc>
                <a:spcPts val="3500"/>
              </a:lnSpc>
            </a:pPr>
            <a:r>
              <a:rPr lang="en-US" altLang="zh-CN" sz="2400" dirty="0" smtClean="0">
                <a:latin typeface="Times New Roman" pitchFamily="18" charset="0"/>
                <a:cs typeface="Times New Roman" pitchFamily="18" charset="0"/>
              </a:rPr>
              <a:t>  60 is pass and 85 is excellent           425 is pass</a:t>
            </a:r>
          </a:p>
          <a:p>
            <a:pPr>
              <a:lnSpc>
                <a:spcPts val="3500"/>
              </a:lnSpc>
              <a:buFont typeface="Wingdings" pitchFamily="2" charset="2"/>
              <a:buChar char="Ø"/>
            </a:pPr>
            <a:r>
              <a:rPr lang="en-US" altLang="zh-CN" sz="2400" b="1" dirty="0" smtClean="0">
                <a:latin typeface="Times New Roman" pitchFamily="18" charset="0"/>
                <a:cs typeface="Times New Roman" pitchFamily="18" charset="0"/>
              </a:rPr>
              <a:t>Grade reporting</a:t>
            </a:r>
            <a:endParaRPr lang="en-US" altLang="zh-CN" sz="2400" dirty="0" smtClean="0">
              <a:latin typeface="Times New Roman" pitchFamily="18" charset="0"/>
              <a:cs typeface="Times New Roman" pitchFamily="18" charset="0"/>
            </a:endParaRPr>
          </a:p>
          <a:p>
            <a:pPr>
              <a:lnSpc>
                <a:spcPts val="3500"/>
              </a:lnSpc>
            </a:pPr>
            <a:r>
              <a:rPr lang="en-US" altLang="zh-CN" sz="2400" dirty="0" smtClean="0">
                <a:latin typeface="Times New Roman" pitchFamily="18" charset="0"/>
                <a:cs typeface="Times New Roman" pitchFamily="18" charset="0"/>
              </a:rPr>
              <a:t>Before 2005: certificate  two levels: fair &amp; excellent           </a:t>
            </a:r>
          </a:p>
          <a:p>
            <a:endParaRPr lang="en-US" altLang="zh-CN" sz="2400" dirty="0" smtClean="0">
              <a:latin typeface="Times New Roman" pitchFamily="18" charset="0"/>
              <a:cs typeface="Times New Roman" pitchFamily="18" charset="0"/>
            </a:endParaRPr>
          </a:p>
          <a:p>
            <a:endParaRPr lang="en-US" altLang="zh-CN" sz="2400" dirty="0" smtClean="0">
              <a:latin typeface="Times New Roman" pitchFamily="18" charset="0"/>
              <a:cs typeface="Times New Roman" pitchFamily="18" charset="0"/>
            </a:endParaRPr>
          </a:p>
          <a:p>
            <a:endParaRPr lang="en-US" altLang="zh-CN" dirty="0" smtClean="0"/>
          </a:p>
          <a:p>
            <a:endParaRPr lang="en-US" altLang="zh-CN" dirty="0" smtClean="0"/>
          </a:p>
          <a:p>
            <a:endParaRPr lang="zh-CN" altLang="en-US" dirty="0"/>
          </a:p>
        </p:txBody>
      </p:sp>
      <p:cxnSp>
        <p:nvCxnSpPr>
          <p:cNvPr id="13" name="直接箭头连接符 12"/>
          <p:cNvCxnSpPr/>
          <p:nvPr/>
        </p:nvCxnSpPr>
        <p:spPr>
          <a:xfrm>
            <a:off x="2873829" y="4920343"/>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3360055" y="1342572"/>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V="1">
            <a:off x="1799773" y="1364345"/>
            <a:ext cx="508000" cy="145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6567713" y="1357085"/>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1618342" y="1792513"/>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3432627" y="1836056"/>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5159829" y="1821541"/>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a:off x="1937657" y="2706913"/>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6872514" y="2721428"/>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4434115" y="5363030"/>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a:off x="3084286" y="4027715"/>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6509657" y="4013200"/>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3</a:t>
            </a:r>
            <a:endParaRPr lang="zh-CN" altLang="en-US" sz="3600" dirty="0"/>
          </a:p>
        </p:txBody>
      </p:sp>
      <p:sp>
        <p:nvSpPr>
          <p:cNvPr id="46" name="矩形 45"/>
          <p:cNvSpPr/>
          <p:nvPr/>
        </p:nvSpPr>
        <p:spPr>
          <a:xfrm>
            <a:off x="493486" y="252428"/>
            <a:ext cx="4528457"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Results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and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Discussion</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24" name="TextBox 23"/>
          <p:cNvSpPr txBox="1"/>
          <p:nvPr/>
        </p:nvSpPr>
        <p:spPr>
          <a:xfrm>
            <a:off x="609599" y="1074057"/>
            <a:ext cx="11030858" cy="6586418"/>
          </a:xfrm>
          <a:prstGeom prst="rect">
            <a:avLst/>
          </a:prstGeom>
          <a:noFill/>
        </p:spPr>
        <p:txBody>
          <a:bodyPr wrap="square" rtlCol="0">
            <a:spAutoFit/>
          </a:bodyPr>
          <a:lstStyle/>
          <a:p>
            <a:pPr>
              <a:lnSpc>
                <a:spcPts val="3500"/>
              </a:lnSpc>
            </a:pPr>
            <a:r>
              <a:rPr lang="en-US" altLang="zh-CN" sz="2400" dirty="0" smtClean="0">
                <a:latin typeface="Times New Roman" pitchFamily="18" charset="0"/>
                <a:cs typeface="Times New Roman" pitchFamily="18" charset="0"/>
              </a:rPr>
              <a:t>After 2005: score report consisted of the total points together with the separate points in                every part of the test (220~ 710), no matter whether one pass the exam or not</a:t>
            </a:r>
            <a:endParaRPr lang="en-US" altLang="zh-CN" sz="2400" b="1" dirty="0" smtClean="0">
              <a:latin typeface="Times New Roman" pitchFamily="18" charset="0"/>
              <a:cs typeface="Times New Roman" pitchFamily="18" charset="0"/>
            </a:endParaRPr>
          </a:p>
          <a:p>
            <a:pPr>
              <a:lnSpc>
                <a:spcPts val="3500"/>
              </a:lnSpc>
              <a:buFont typeface="Wingdings" pitchFamily="2" charset="2"/>
              <a:buChar char="Ø"/>
            </a:pPr>
            <a:r>
              <a:rPr lang="en-US" altLang="zh-CN" sz="2400" b="1" dirty="0" smtClean="0">
                <a:latin typeface="Times New Roman" pitchFamily="18" charset="0"/>
                <a:cs typeface="Times New Roman" pitchFamily="18" charset="0"/>
              </a:rPr>
              <a:t>Score explanation</a:t>
            </a:r>
          </a:p>
          <a:p>
            <a:pPr>
              <a:lnSpc>
                <a:spcPts val="3500"/>
              </a:lnSpc>
              <a:buFont typeface="Arial" pitchFamily="34" charset="0"/>
              <a:buChar char="•"/>
            </a:pPr>
            <a:r>
              <a:rPr lang="en-US" altLang="zh-CN" sz="2400" dirty="0" smtClean="0">
                <a:latin typeface="Times New Roman" pitchFamily="18" charset="0"/>
                <a:cs typeface="Times New Roman" pitchFamily="18" charset="0"/>
              </a:rPr>
              <a:t> Before 2005, only the reported score is analyzed and the universities only pay attention to the pass-out rate without considering the differences of students’ language proficiency.</a:t>
            </a:r>
          </a:p>
          <a:p>
            <a:pPr>
              <a:lnSpc>
                <a:spcPts val="3500"/>
              </a:lnSpc>
              <a:buFont typeface="Arial" pitchFamily="34" charset="0"/>
              <a:buChar char="•"/>
            </a:pPr>
            <a:r>
              <a:rPr lang="en-US" altLang="zh-CN" sz="2400" dirty="0" smtClean="0">
                <a:latin typeface="Times New Roman" pitchFamily="18" charset="0"/>
                <a:cs typeface="Times New Roman" pitchFamily="18" charset="0"/>
              </a:rPr>
              <a:t> After 2005, the committee provides a norm-referenced percentile comparison table in which one can find his/her position compared to the norm-referenced group according to the reporting score</a:t>
            </a:r>
          </a:p>
          <a:p>
            <a:pPr>
              <a:lnSpc>
                <a:spcPts val="3500"/>
              </a:lnSpc>
              <a:buFont typeface="Wingdings" pitchFamily="2" charset="2"/>
              <a:buChar char="Ø"/>
            </a:pPr>
            <a:r>
              <a:rPr lang="en-US" altLang="zh-CN" sz="2400" b="1" dirty="0" smtClean="0">
                <a:latin typeface="Times New Roman" pitchFamily="18" charset="0"/>
                <a:cs typeface="Times New Roman" pitchFamily="18" charset="0"/>
              </a:rPr>
              <a:t>Test time </a:t>
            </a:r>
          </a:p>
          <a:p>
            <a:pPr>
              <a:lnSpc>
                <a:spcPts val="3500"/>
              </a:lnSpc>
            </a:pPr>
            <a:r>
              <a:rPr lang="en-US" altLang="zh-CN" sz="2400" dirty="0" smtClean="0">
                <a:latin typeface="Times New Roman" pitchFamily="18" charset="0"/>
                <a:cs typeface="Times New Roman" pitchFamily="18" charset="0"/>
              </a:rPr>
              <a:t>Date: January &amp; June         </a:t>
            </a:r>
            <a:r>
              <a:rPr lang="en-US" altLang="zh-CN" sz="2400" dirty="0" err="1" smtClean="0">
                <a:latin typeface="Times New Roman" pitchFamily="18" charset="0"/>
                <a:cs typeface="Times New Roman" pitchFamily="18" charset="0"/>
              </a:rPr>
              <a:t>June</a:t>
            </a:r>
            <a:r>
              <a:rPr lang="en-US" altLang="zh-CN" sz="2400" dirty="0" smtClean="0">
                <a:latin typeface="Times New Roman" pitchFamily="18" charset="0"/>
                <a:cs typeface="Times New Roman" pitchFamily="18" charset="0"/>
              </a:rPr>
              <a:t>  &amp; December</a:t>
            </a:r>
          </a:p>
          <a:p>
            <a:pPr>
              <a:lnSpc>
                <a:spcPts val="3500"/>
              </a:lnSpc>
            </a:pPr>
            <a:r>
              <a:rPr lang="en-US" altLang="zh-CN" sz="2400" dirty="0" smtClean="0">
                <a:latin typeface="Times New Roman" pitchFamily="18" charset="0"/>
                <a:cs typeface="Times New Roman" pitchFamily="18" charset="0"/>
              </a:rPr>
              <a:t>Length: 120 minutes         125 minutes         130 minutes</a:t>
            </a:r>
          </a:p>
          <a:p>
            <a:pPr algn="just">
              <a:lnSpc>
                <a:spcPts val="3500"/>
              </a:lnSpc>
            </a:pPr>
            <a:r>
              <a:rPr lang="en-US" altLang="zh-CN" sz="2400" dirty="0" smtClean="0">
                <a:latin typeface="Times New Roman" pitchFamily="18" charset="0"/>
                <a:cs typeface="Times New Roman" pitchFamily="18" charset="0"/>
              </a:rPr>
              <a:t> </a:t>
            </a:r>
            <a:endParaRPr lang="en-US" altLang="zh-CN" sz="2400" b="1" dirty="0" smtClean="0">
              <a:latin typeface="Times New Roman" pitchFamily="18" charset="0"/>
              <a:cs typeface="Times New Roman" pitchFamily="18" charset="0"/>
            </a:endParaRPr>
          </a:p>
          <a:p>
            <a:endParaRPr lang="en-US" altLang="zh-CN" sz="2400" b="1" dirty="0" smtClean="0">
              <a:latin typeface="Times New Roman" pitchFamily="18" charset="0"/>
              <a:cs typeface="Times New Roman" pitchFamily="18" charset="0"/>
            </a:endParaRPr>
          </a:p>
          <a:p>
            <a:endParaRPr lang="en-US" altLang="zh-CN" sz="2400" b="1" dirty="0" smtClean="0">
              <a:latin typeface="Times New Roman" pitchFamily="18" charset="0"/>
              <a:cs typeface="Times New Roman" pitchFamily="18" charset="0"/>
            </a:endParaRPr>
          </a:p>
          <a:p>
            <a:endParaRPr lang="zh-CN" altLang="en-US" sz="2400" b="1" dirty="0">
              <a:latin typeface="Times New Roman" pitchFamily="18" charset="0"/>
              <a:cs typeface="Times New Roman" pitchFamily="18" charset="0"/>
            </a:endParaRPr>
          </a:p>
        </p:txBody>
      </p:sp>
      <p:cxnSp>
        <p:nvCxnSpPr>
          <p:cNvPr id="25" name="直接箭头连接符 24"/>
          <p:cNvCxnSpPr/>
          <p:nvPr/>
        </p:nvCxnSpPr>
        <p:spPr>
          <a:xfrm>
            <a:off x="3381829" y="5355774"/>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3251199" y="5776688"/>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5435599" y="5754917"/>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3</a:t>
            </a:r>
            <a:endParaRPr lang="zh-CN" altLang="en-US" sz="3600" dirty="0"/>
          </a:p>
        </p:txBody>
      </p:sp>
      <p:sp>
        <p:nvSpPr>
          <p:cNvPr id="46" name="矩形 45"/>
          <p:cNvSpPr/>
          <p:nvPr/>
        </p:nvSpPr>
        <p:spPr>
          <a:xfrm>
            <a:off x="493486" y="252428"/>
            <a:ext cx="4528457"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Results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and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Discussion</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8" name="矩形 7"/>
          <p:cNvSpPr/>
          <p:nvPr/>
        </p:nvSpPr>
        <p:spPr>
          <a:xfrm>
            <a:off x="783771" y="1063341"/>
            <a:ext cx="10435771" cy="5337359"/>
          </a:xfrm>
          <a:prstGeom prst="rect">
            <a:avLst/>
          </a:prstGeom>
        </p:spPr>
        <p:txBody>
          <a:bodyPr wrap="square">
            <a:spAutoFit/>
          </a:bodyPr>
          <a:lstStyle/>
          <a:p>
            <a:pPr>
              <a:lnSpc>
                <a:spcPts val="3500"/>
              </a:lnSpc>
              <a:buFont typeface="Wingdings" pitchFamily="2" charset="2"/>
              <a:buChar char="Ø"/>
            </a:pPr>
            <a:r>
              <a:rPr lang="en-US" altLang="zh-CN" sz="2400" b="1" dirty="0" smtClean="0">
                <a:latin typeface="Times New Roman" pitchFamily="18" charset="0"/>
                <a:cs typeface="Times New Roman" pitchFamily="18" charset="0"/>
              </a:rPr>
              <a:t>Participants</a:t>
            </a:r>
          </a:p>
          <a:p>
            <a:pPr>
              <a:lnSpc>
                <a:spcPts val="3500"/>
              </a:lnSpc>
            </a:pPr>
            <a:r>
              <a:rPr lang="en-US" altLang="zh-CN" sz="2400" dirty="0" smtClean="0">
                <a:latin typeface="Times New Roman" pitchFamily="18" charset="0"/>
                <a:cs typeface="Times New Roman" pitchFamily="18" charset="0"/>
              </a:rPr>
              <a:t>The range of students who can take the test is narrowed down.</a:t>
            </a:r>
          </a:p>
          <a:p>
            <a:pPr>
              <a:lnSpc>
                <a:spcPts val="3500"/>
              </a:lnSpc>
            </a:pPr>
            <a:r>
              <a:rPr lang="en-US" altLang="zh-CN" sz="2400" dirty="0" smtClean="0">
                <a:latin typeface="Times New Roman" pitchFamily="18" charset="0"/>
                <a:cs typeface="Times New Roman" pitchFamily="18" charset="0"/>
              </a:rPr>
              <a:t>Social examinees and college students            only college students</a:t>
            </a:r>
          </a:p>
          <a:p>
            <a:pPr>
              <a:lnSpc>
                <a:spcPts val="3500"/>
              </a:lnSpc>
              <a:buFont typeface="Wingdings" pitchFamily="2" charset="2"/>
              <a:buChar char="Ø"/>
            </a:pPr>
            <a:r>
              <a:rPr lang="en-US" altLang="zh-CN" sz="2400" b="1" dirty="0" smtClean="0">
                <a:latin typeface="Times New Roman" pitchFamily="18" charset="0"/>
                <a:cs typeface="Times New Roman" pitchFamily="18" charset="0"/>
              </a:rPr>
              <a:t>CET-SET</a:t>
            </a:r>
          </a:p>
          <a:p>
            <a:pPr>
              <a:lnSpc>
                <a:spcPts val="3500"/>
              </a:lnSpc>
            </a:pPr>
            <a:r>
              <a:rPr lang="en-US" altLang="zh-CN" sz="2400" dirty="0" smtClean="0">
                <a:latin typeface="Times New Roman" pitchFamily="18" charset="0"/>
                <a:cs typeface="Times New Roman" pitchFamily="18" charset="0"/>
              </a:rPr>
              <a:t>Form: face to face         computer-assisted </a:t>
            </a:r>
          </a:p>
          <a:p>
            <a:pPr>
              <a:lnSpc>
                <a:spcPts val="3500"/>
              </a:lnSpc>
            </a:pPr>
            <a:r>
              <a:rPr lang="en-US" altLang="zh-CN" sz="2400" dirty="0" smtClean="0">
                <a:latin typeface="Times New Roman" pitchFamily="18" charset="0"/>
                <a:cs typeface="Times New Roman" pitchFamily="18" charset="0"/>
              </a:rPr>
              <a:t>Qualification:  score ≥ 80(old) or 550(new)           score ≥ 425           </a:t>
            </a:r>
          </a:p>
          <a:p>
            <a:pPr>
              <a:lnSpc>
                <a:spcPts val="3500"/>
              </a:lnSpc>
            </a:pPr>
            <a:r>
              <a:rPr lang="en-US" altLang="zh-CN" sz="2400" dirty="0" smtClean="0">
                <a:latin typeface="Times New Roman" pitchFamily="18" charset="0"/>
                <a:cs typeface="Times New Roman" pitchFamily="18" charset="0"/>
              </a:rPr>
              <a:t>Grade reporting: </a:t>
            </a:r>
          </a:p>
          <a:p>
            <a:pPr>
              <a:lnSpc>
                <a:spcPts val="3500"/>
              </a:lnSpc>
              <a:buFont typeface="Arial" pitchFamily="34" charset="0"/>
              <a:buChar char="•"/>
            </a:pPr>
            <a:r>
              <a:rPr lang="en-US" altLang="zh-CN" sz="2400" dirty="0" smtClean="0">
                <a:latin typeface="Times New Roman" pitchFamily="18" charset="0"/>
                <a:cs typeface="Times New Roman" pitchFamily="18" charset="0"/>
              </a:rPr>
              <a:t>    Old: those who is in or above level C will receive a certificate</a:t>
            </a:r>
          </a:p>
          <a:p>
            <a:pPr>
              <a:lnSpc>
                <a:spcPts val="3500"/>
              </a:lnSpc>
              <a:buFont typeface="Arial" pitchFamily="34" charset="0"/>
              <a:buChar char="•"/>
            </a:pPr>
            <a:r>
              <a:rPr lang="en-US" altLang="zh-CN" sz="2400" dirty="0" smtClean="0">
                <a:latin typeface="Times New Roman" pitchFamily="18" charset="0"/>
                <a:cs typeface="Times New Roman" pitchFamily="18" charset="0"/>
              </a:rPr>
              <a:t>    New: those who is in or above level D will receive a score report</a:t>
            </a:r>
          </a:p>
          <a:p>
            <a:pPr>
              <a:lnSpc>
                <a:spcPts val="3500"/>
              </a:lnSpc>
              <a:buFont typeface="Wingdings" pitchFamily="2" charset="2"/>
              <a:buChar char="Ø"/>
            </a:pPr>
            <a:r>
              <a:rPr lang="en-US" altLang="zh-CN" sz="2400" b="1" dirty="0" smtClean="0">
                <a:latin typeface="Times New Roman" pitchFamily="18" charset="0"/>
                <a:cs typeface="Times New Roman" pitchFamily="18" charset="0"/>
              </a:rPr>
              <a:t>Method of marking</a:t>
            </a:r>
          </a:p>
          <a:p>
            <a:pPr>
              <a:lnSpc>
                <a:spcPts val="3500"/>
              </a:lnSpc>
            </a:pPr>
            <a:r>
              <a:rPr lang="en-US" altLang="zh-CN" sz="2400" dirty="0" smtClean="0">
                <a:latin typeface="Times New Roman" pitchFamily="18" charset="0"/>
                <a:cs typeface="Times New Roman" pitchFamily="18" charset="0"/>
              </a:rPr>
              <a:t>Manually          Computer-assisted </a:t>
            </a:r>
          </a:p>
          <a:p>
            <a:endParaRPr lang="en-US" altLang="zh-CN" sz="2000" dirty="0" smtClean="0">
              <a:latin typeface="Times New Roman" pitchFamily="18" charset="0"/>
              <a:cs typeface="Times New Roman" pitchFamily="18" charset="0"/>
            </a:endParaRPr>
          </a:p>
        </p:txBody>
      </p:sp>
      <p:cxnSp>
        <p:nvCxnSpPr>
          <p:cNvPr id="9" name="直接箭头连接符 8"/>
          <p:cNvCxnSpPr/>
          <p:nvPr/>
        </p:nvCxnSpPr>
        <p:spPr>
          <a:xfrm>
            <a:off x="5675085" y="2220688"/>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3098799" y="3098802"/>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6226627" y="3556002"/>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2097313" y="5827488"/>
            <a:ext cx="62411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3</a:t>
            </a:r>
            <a:endParaRPr lang="zh-CN" altLang="en-US" sz="3600" dirty="0"/>
          </a:p>
        </p:txBody>
      </p:sp>
      <p:sp>
        <p:nvSpPr>
          <p:cNvPr id="46" name="矩形 45"/>
          <p:cNvSpPr/>
          <p:nvPr/>
        </p:nvSpPr>
        <p:spPr>
          <a:xfrm>
            <a:off x="493486" y="252428"/>
            <a:ext cx="4528457"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Results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and </a:t>
            </a: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Discussion</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11" name="TextBox 10"/>
          <p:cNvSpPr txBox="1"/>
          <p:nvPr/>
        </p:nvSpPr>
        <p:spPr>
          <a:xfrm>
            <a:off x="609601" y="989088"/>
            <a:ext cx="11001828" cy="6355586"/>
          </a:xfrm>
          <a:prstGeom prst="rect">
            <a:avLst/>
          </a:prstGeom>
          <a:noFill/>
        </p:spPr>
        <p:txBody>
          <a:bodyPr wrap="square" rtlCol="0">
            <a:spAutoFit/>
          </a:bodyPr>
          <a:lstStyle/>
          <a:p>
            <a:pPr algn="just">
              <a:lnSpc>
                <a:spcPts val="3500"/>
              </a:lnSpc>
            </a:pPr>
            <a:r>
              <a:rPr lang="en-US" altLang="zh-CN" sz="2000" dirty="0" smtClean="0">
                <a:latin typeface="Times New Roman" pitchFamily="18" charset="0"/>
                <a:cs typeface="Times New Roman" pitchFamily="18" charset="0"/>
              </a:rPr>
              <a:t>       </a:t>
            </a:r>
            <a:r>
              <a:rPr lang="en-US" altLang="zh-CN" sz="2400" dirty="0" smtClean="0">
                <a:latin typeface="Times New Roman" pitchFamily="18" charset="0"/>
                <a:cs typeface="Times New Roman" pitchFamily="18" charset="0"/>
              </a:rPr>
              <a:t>To summarize</a:t>
            </a:r>
            <a:r>
              <a:rPr lang="en-US" altLang="zh-CN" sz="2000" dirty="0" smtClean="0">
                <a:latin typeface="Times New Roman" pitchFamily="18" charset="0"/>
                <a:cs typeface="Times New Roman" pitchFamily="18" charset="0"/>
              </a:rPr>
              <a:t>,  </a:t>
            </a:r>
            <a:r>
              <a:rPr lang="en-US" altLang="zh-CN" sz="2400" dirty="0" smtClean="0">
                <a:latin typeface="Times New Roman" pitchFamily="18" charset="0"/>
                <a:cs typeface="Times New Roman" pitchFamily="18" charset="0"/>
              </a:rPr>
              <a:t>the general trend of reforms in CET-4 shows that this test has become more reliable, valid and scientific with a relatively well-established system than before under the influences of modern assessment theories. Instead of only focusing on the development of grammatical knowledge in English, CET-4 nowadays is paying more and more attention to language use ability in real situations. In addition, the method of assessing college students’ language proficiency has become more varied.</a:t>
            </a:r>
          </a:p>
          <a:p>
            <a:pPr algn="just">
              <a:lnSpc>
                <a:spcPts val="3500"/>
              </a:lnSpc>
            </a:pPr>
            <a:r>
              <a:rPr lang="en-US" altLang="zh-CN" sz="2400" dirty="0" smtClean="0">
                <a:latin typeface="Times New Roman" pitchFamily="18" charset="0"/>
                <a:cs typeface="Times New Roman" pitchFamily="18" charset="0"/>
              </a:rPr>
              <a:t>      The reason why CET-4 has such changes can be attributed to the requirements of the society. Compared to 30 years ago when CET-4 was established for the first time, English language use ability becomes increasingly important in society because of the international communication  in various fields. Thus English teaching has to adjust its focus in order to meet the needs. As CET-4 servers for English teaching, it’s inevitable that this test has also changed in this direction.</a:t>
            </a:r>
          </a:p>
          <a:p>
            <a:endParaRPr lang="en-US" altLang="zh-CN" dirty="0" smtClean="0"/>
          </a:p>
          <a:p>
            <a:endParaRPr lang="en-US" altLang="zh-CN" dirty="0" smtClean="0"/>
          </a:p>
          <a:p>
            <a:endParaRPr lang="zh-CN" altLang="en-US" dirty="0"/>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0" y="2847434"/>
            <a:ext cx="12192001" cy="1291039"/>
            <a:chOff x="0" y="2847433"/>
            <a:chExt cx="12192000" cy="1291039"/>
          </a:xfrm>
        </p:grpSpPr>
        <p:sp>
          <p:nvSpPr>
            <p:cNvPr id="51" name="矩形 50"/>
            <p:cNvSpPr/>
            <p:nvPr/>
          </p:nvSpPr>
          <p:spPr>
            <a:xfrm flipH="1">
              <a:off x="0" y="2872348"/>
              <a:ext cx="12192000" cy="1252063"/>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rot="10800000" flipV="1">
              <a:off x="464451" y="2847433"/>
              <a:ext cx="1273995" cy="129103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sz="6000" dirty="0"/>
                <a:t>4</a:t>
              </a:r>
              <a:endParaRPr lang="zh-CN" altLang="en-US" sz="6000" dirty="0"/>
            </a:p>
          </p:txBody>
        </p:sp>
      </p:grpSp>
      <p:sp>
        <p:nvSpPr>
          <p:cNvPr id="7" name="矩形 6"/>
          <p:cNvSpPr/>
          <p:nvPr/>
        </p:nvSpPr>
        <p:spPr>
          <a:xfrm>
            <a:off x="8126607" y="3062515"/>
            <a:ext cx="3775107" cy="830995"/>
          </a:xfrm>
          <a:prstGeom prst="rect">
            <a:avLst/>
          </a:prstGeom>
        </p:spPr>
        <p:txBody>
          <a:bodyPr wrap="square" lIns="91438" tIns="45719" rIns="91438" bIns="45719">
            <a:spAutoFit/>
          </a:bodyPr>
          <a:lstStyle/>
          <a:p>
            <a:pPr algn="r"/>
            <a:r>
              <a:rPr lang="en-US" altLang="zh-CN" sz="4800" dirty="0" smtClean="0">
                <a:solidFill>
                  <a:schemeClr val="bg1"/>
                </a:solidFill>
                <a:latin typeface="Times New Roman" pitchFamily="18" charset="0"/>
                <a:ea typeface="微软雅黑" panose="020B0503020204020204" pitchFamily="34" charset="-122"/>
                <a:cs typeface="Times New Roman" pitchFamily="18" charset="0"/>
              </a:rPr>
              <a:t>Conclusion</a:t>
            </a:r>
            <a:endParaRPr lang="en-US" altLang="zh-CN" sz="4800" dirty="0">
              <a:solidFill>
                <a:schemeClr val="bg1"/>
              </a:solidFill>
              <a:latin typeface="Times New Roman" pitchFamily="18" charset="0"/>
              <a:ea typeface="微软雅黑" panose="020B0503020204020204" pitchFamily="34" charset="-122"/>
              <a:cs typeface="Times New Roman" pitchFamily="18" charset="0"/>
            </a:endParaRPr>
          </a:p>
        </p:txBody>
      </p:sp>
    </p:spTree>
    <p:extLst>
      <p:ext uri="{BB962C8B-B14F-4D97-AF65-F5344CB8AC3E}">
        <p14:creationId xmlns="" xmlns:p14="http://schemas.microsoft.com/office/powerpoint/2010/main" val="2007907173"/>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3489" y="281887"/>
            <a:ext cx="11698511" cy="66154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4" name="圆角矩形 43"/>
          <p:cNvSpPr/>
          <p:nvPr/>
        </p:nvSpPr>
        <p:spPr>
          <a:xfrm rot="10800000" flipV="1">
            <a:off x="0" y="292984"/>
            <a:ext cx="542693" cy="621416"/>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4</a:t>
            </a:r>
            <a:endParaRPr lang="zh-CN" altLang="en-US" sz="3600" dirty="0"/>
          </a:p>
        </p:txBody>
      </p:sp>
      <p:sp>
        <p:nvSpPr>
          <p:cNvPr id="46" name="矩形 45"/>
          <p:cNvSpPr/>
          <p:nvPr/>
        </p:nvSpPr>
        <p:spPr>
          <a:xfrm>
            <a:off x="522515" y="281457"/>
            <a:ext cx="2641599" cy="646327"/>
          </a:xfrm>
          <a:prstGeom prst="rect">
            <a:avLst/>
          </a:prstGeom>
        </p:spPr>
        <p:txBody>
          <a:bodyPr wrap="square" lIns="91436" tIns="45718" rIns="91436" bIns="45718">
            <a:spAutoFit/>
          </a:bodyPr>
          <a:lstStyle/>
          <a:p>
            <a:pPr algn="ctr"/>
            <a:r>
              <a:rPr lang="en-US" altLang="zh-CN" sz="3600" dirty="0" smtClean="0">
                <a:solidFill>
                  <a:schemeClr val="bg1"/>
                </a:solidFill>
                <a:latin typeface="Times New Roman" pitchFamily="18" charset="0"/>
                <a:ea typeface="微软雅黑" panose="020B0503020204020204" pitchFamily="34" charset="-122"/>
                <a:cs typeface="Times New Roman" pitchFamily="18" charset="0"/>
              </a:rPr>
              <a:t>Conclusion</a:t>
            </a:r>
            <a:endParaRPr lang="en-US" altLang="zh-CN" sz="3600" dirty="0">
              <a:solidFill>
                <a:schemeClr val="bg1"/>
              </a:solidFill>
              <a:latin typeface="Times New Roman" pitchFamily="18" charset="0"/>
              <a:ea typeface="微软雅黑" panose="020B0503020204020204" pitchFamily="34" charset="-122"/>
              <a:cs typeface="Times New Roman" pitchFamily="18" charset="0"/>
            </a:endParaRPr>
          </a:p>
        </p:txBody>
      </p:sp>
      <p:sp>
        <p:nvSpPr>
          <p:cNvPr id="7" name="TextBox 6"/>
          <p:cNvSpPr txBox="1"/>
          <p:nvPr/>
        </p:nvSpPr>
        <p:spPr>
          <a:xfrm>
            <a:off x="740228" y="1143498"/>
            <a:ext cx="10813143" cy="5463034"/>
          </a:xfrm>
          <a:prstGeom prst="rect">
            <a:avLst/>
          </a:prstGeom>
          <a:noFill/>
        </p:spPr>
        <p:txBody>
          <a:bodyPr wrap="square" rtlCol="0">
            <a:spAutoFit/>
          </a:bodyPr>
          <a:lstStyle/>
          <a:p>
            <a:pPr algn="just">
              <a:lnSpc>
                <a:spcPts val="3600"/>
              </a:lnSpc>
            </a:pPr>
            <a:r>
              <a:rPr lang="en-US" altLang="zh-CN" sz="2400" dirty="0" smtClean="0">
                <a:latin typeface="Times New Roman" pitchFamily="18" charset="0"/>
                <a:cs typeface="Times New Roman" pitchFamily="18" charset="0"/>
              </a:rPr>
              <a:t>     Just as any other type of large-scale standardized test whose development is a process of reform and improvement, CET-4 is of no exception. After nearly 30 years of development, this test has become more adaptive, scientific and reliable under the guidance of modern language assessment theories. The practice of the newly-reformed CET-4 can provide positive feedback to college English teaching  which then helps to improve the quality of English teaching so that the objectives of college English teaching  can be better achieved. However, it’s undeniable that CET-4 still has a lot to be improved, such as the poor privacy of exam papers, the existence of unfairness caused by the poor quality of test items and the lack of </a:t>
            </a:r>
            <a:r>
              <a:rPr lang="en-US" altLang="zh-CN" sz="2400" dirty="0" err="1" smtClean="0">
                <a:latin typeface="Times New Roman" pitchFamily="18" charset="0"/>
                <a:cs typeface="Times New Roman" pitchFamily="18" charset="0"/>
              </a:rPr>
              <a:t>systematicity</a:t>
            </a:r>
            <a:r>
              <a:rPr lang="en-US" altLang="zh-CN" sz="2400" dirty="0" smtClean="0">
                <a:latin typeface="Times New Roman" pitchFamily="18" charset="0"/>
                <a:cs typeface="Times New Roman" pitchFamily="18" charset="0"/>
              </a:rPr>
              <a:t> in reform. So we should have a clear mind that there’s still a long way to go to make CET-4 a perfect test to assess college students’ English proficiency and serve for English teaching.</a:t>
            </a:r>
          </a:p>
          <a:p>
            <a:endParaRPr lang="zh-CN" altLang="en-US" dirty="0"/>
          </a:p>
        </p:txBody>
      </p:sp>
    </p:spTree>
    <p:extLst>
      <p:ext uri="{BB962C8B-B14F-4D97-AF65-F5344CB8AC3E}">
        <p14:creationId xmlns="" xmlns:p14="http://schemas.microsoft.com/office/powerpoint/2010/main" val="14123238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0" y="2847434"/>
            <a:ext cx="12192000" cy="1376223"/>
            <a:chOff x="0" y="2847433"/>
            <a:chExt cx="12192000" cy="1291039"/>
          </a:xfrm>
        </p:grpSpPr>
        <p:sp>
          <p:nvSpPr>
            <p:cNvPr id="51" name="矩形 50"/>
            <p:cNvSpPr/>
            <p:nvPr/>
          </p:nvSpPr>
          <p:spPr>
            <a:xfrm flipH="1">
              <a:off x="0" y="2872348"/>
              <a:ext cx="12192000" cy="1252063"/>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rot="10800000" flipV="1">
              <a:off x="464451" y="2847433"/>
              <a:ext cx="1273995" cy="129103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altLang="zh-CN" sz="6000" dirty="0"/>
                <a:t>5</a:t>
              </a:r>
              <a:endParaRPr lang="zh-CN" altLang="en-US" sz="6000" dirty="0"/>
            </a:p>
          </p:txBody>
        </p:sp>
      </p:grpSp>
      <p:sp>
        <p:nvSpPr>
          <p:cNvPr id="7" name="文本框 41"/>
          <p:cNvSpPr txBox="1"/>
          <p:nvPr/>
        </p:nvSpPr>
        <p:spPr>
          <a:xfrm>
            <a:off x="8026685" y="3033486"/>
            <a:ext cx="4165315" cy="923328"/>
          </a:xfrm>
          <a:prstGeom prst="rect">
            <a:avLst/>
          </a:prstGeom>
          <a:noFill/>
        </p:spPr>
        <p:txBody>
          <a:bodyPr wrap="square" lIns="91438" tIns="45719" rIns="91438" bIns="45719" rtlCol="0">
            <a:spAutoFit/>
          </a:bodyPr>
          <a:lstStyle/>
          <a:p>
            <a:r>
              <a:rPr lang="en-US" altLang="zh-CN" sz="5400" spc="600" dirty="0" smtClean="0">
                <a:solidFill>
                  <a:schemeClr val="bg1"/>
                </a:solidFill>
                <a:latin typeface="Times New Roman" pitchFamily="18" charset="0"/>
                <a:ea typeface="微软雅黑" panose="020B0503020204020204" pitchFamily="34" charset="-122"/>
                <a:cs typeface="Times New Roman" pitchFamily="18" charset="0"/>
              </a:rPr>
              <a:t>References</a:t>
            </a:r>
            <a:endParaRPr lang="zh-CN" altLang="en-US" sz="5400" spc="600" dirty="0">
              <a:solidFill>
                <a:schemeClr val="bg1"/>
              </a:solidFill>
              <a:latin typeface="Times New Roman" pitchFamily="18" charset="0"/>
              <a:ea typeface="微软雅黑" panose="020B0503020204020204" pitchFamily="34" charset="-122"/>
              <a:cs typeface="Times New Roman" pitchFamily="18" charset="0"/>
            </a:endParaRPr>
          </a:p>
        </p:txBody>
      </p:sp>
    </p:spTree>
    <p:extLst>
      <p:ext uri="{BB962C8B-B14F-4D97-AF65-F5344CB8AC3E}">
        <p14:creationId xmlns="" xmlns:p14="http://schemas.microsoft.com/office/powerpoint/2010/main" val="2000697518"/>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362854" y="1030795"/>
            <a:ext cx="11611432" cy="10004786"/>
          </a:xfrm>
          <a:prstGeom prst="rect">
            <a:avLst/>
          </a:prstGeom>
        </p:spPr>
        <p:txBody>
          <a:bodyPr wrap="square" lIns="91436" tIns="45718" rIns="91436" bIns="45718">
            <a:spAutoFit/>
          </a:bodyPr>
          <a:lstStyle/>
          <a:p>
            <a:pPr>
              <a:lnSpc>
                <a:spcPts val="3500"/>
              </a:lnSpc>
            </a:pPr>
            <a:r>
              <a:rPr lang="en-US" altLang="zh-CN" sz="2400" dirty="0" err="1" smtClean="0">
                <a:latin typeface="Times New Roman" pitchFamily="18" charset="0"/>
                <a:cs typeface="Times New Roman" pitchFamily="18" charset="0"/>
              </a:rPr>
              <a:t>Aiping,Guo</a:t>
            </a:r>
            <a:r>
              <a:rPr lang="en-US" altLang="zh-CN" sz="2400" dirty="0" smtClean="0">
                <a:latin typeface="Times New Roman" pitchFamily="18" charset="0"/>
                <a:cs typeface="Times New Roman" pitchFamily="18" charset="0"/>
              </a:rPr>
              <a:t>. </a:t>
            </a:r>
            <a:r>
              <a:rPr lang="en-US" altLang="zh-CN" sz="2400" i="1" dirty="0" smtClean="0">
                <a:latin typeface="Times New Roman" pitchFamily="18" charset="0"/>
                <a:cs typeface="Times New Roman" pitchFamily="18" charset="0"/>
              </a:rPr>
              <a:t>The prospect of CET in China. </a:t>
            </a:r>
            <a:r>
              <a:rPr lang="en-US" altLang="zh-CN" sz="2400" dirty="0" smtClean="0">
                <a:latin typeface="Times New Roman" pitchFamily="18" charset="0"/>
                <a:cs typeface="Times New Roman" pitchFamily="18" charset="0"/>
              </a:rPr>
              <a:t>Journal of Cambridge Studies.2006</a:t>
            </a:r>
          </a:p>
          <a:p>
            <a:pPr>
              <a:lnSpc>
                <a:spcPts val="3500"/>
              </a:lnSpc>
            </a:pPr>
            <a:r>
              <a:rPr lang="en-US" altLang="zh-CN" sz="2400" dirty="0" err="1" smtClean="0">
                <a:latin typeface="Times New Roman" pitchFamily="18" charset="0"/>
                <a:cs typeface="Times New Roman" pitchFamily="18" charset="0"/>
              </a:rPr>
              <a:t>Caiping</a:t>
            </a:r>
            <a:r>
              <a:rPr lang="en-US" altLang="zh-CN" sz="2400" dirty="0" smtClean="0">
                <a:latin typeface="Times New Roman" pitchFamily="18" charset="0"/>
                <a:cs typeface="Times New Roman" pitchFamily="18" charset="0"/>
              </a:rPr>
              <a:t> Sun and Lynn </a:t>
            </a:r>
            <a:r>
              <a:rPr lang="en-US" altLang="zh-CN" sz="2400" dirty="0" err="1" smtClean="0">
                <a:latin typeface="Times New Roman" pitchFamily="18" charset="0"/>
                <a:cs typeface="Times New Roman" pitchFamily="18" charset="0"/>
              </a:rPr>
              <a:t>Henrichsen</a:t>
            </a:r>
            <a:r>
              <a:rPr lang="en-US" altLang="zh-CN" sz="2400" dirty="0" smtClean="0">
                <a:latin typeface="Times New Roman" pitchFamily="18" charset="0"/>
                <a:cs typeface="Times New Roman" pitchFamily="18" charset="0"/>
              </a:rPr>
              <a:t>.. </a:t>
            </a:r>
            <a:r>
              <a:rPr lang="en-US" altLang="zh-CN" sz="2400" i="1" dirty="0" smtClean="0">
                <a:latin typeface="Times New Roman" pitchFamily="18" charset="0"/>
                <a:cs typeface="Times New Roman" pitchFamily="18" charset="0"/>
              </a:rPr>
              <a:t>Major University English Tests in China: </a:t>
            </a:r>
          </a:p>
          <a:p>
            <a:pPr>
              <a:lnSpc>
                <a:spcPts val="3500"/>
              </a:lnSpc>
            </a:pPr>
            <a:r>
              <a:rPr lang="en-US" altLang="zh-CN" sz="2400" i="1" dirty="0" smtClean="0">
                <a:latin typeface="Times New Roman" pitchFamily="18" charset="0"/>
                <a:cs typeface="Times New Roman" pitchFamily="18" charset="0"/>
              </a:rPr>
              <a:t>Their Importance, Nature, and Development</a:t>
            </a:r>
            <a:r>
              <a:rPr lang="en-US" altLang="zh-CN" sz="2400" dirty="0" smtClean="0">
                <a:latin typeface="Times New Roman" pitchFamily="18" charset="0"/>
                <a:cs typeface="Times New Roman" pitchFamily="18" charset="0"/>
              </a:rPr>
              <a:t>. TESL Reporter. 2011 </a:t>
            </a:r>
          </a:p>
          <a:p>
            <a:pPr>
              <a:lnSpc>
                <a:spcPts val="3500"/>
              </a:lnSpc>
            </a:pPr>
            <a:r>
              <a:rPr lang="zh-CN" altLang="en-US" sz="2000" dirty="0" smtClean="0">
                <a:latin typeface="Times New Roman" pitchFamily="18" charset="0"/>
                <a:ea typeface="宋体" pitchFamily="2" charset="-122"/>
                <a:cs typeface="Times New Roman" pitchFamily="18" charset="0"/>
              </a:rPr>
              <a:t>董 芳</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大学英语四、六级考试改革历程回顾与展望</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现代企业教育</a:t>
            </a:r>
            <a:r>
              <a:rPr lang="en-US" altLang="zh-CN" sz="2000" dirty="0" smtClean="0">
                <a:latin typeface="Times New Roman" pitchFamily="18" charset="0"/>
                <a:ea typeface="宋体" pitchFamily="2" charset="-122"/>
                <a:cs typeface="Times New Roman" pitchFamily="18" charset="0"/>
              </a:rPr>
              <a:t>.2014</a:t>
            </a:r>
          </a:p>
          <a:p>
            <a:pPr>
              <a:lnSpc>
                <a:spcPts val="3500"/>
              </a:lnSpc>
            </a:pPr>
            <a:r>
              <a:rPr lang="zh-CN" altLang="en-US" sz="2000" dirty="0" smtClean="0">
                <a:latin typeface="Times New Roman" pitchFamily="18" charset="0"/>
                <a:ea typeface="宋体" pitchFamily="2" charset="-122"/>
                <a:cs typeface="Times New Roman" pitchFamily="18" charset="0"/>
              </a:rPr>
              <a:t>洪云</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从纸笔测试到基于计算机的语言测试</a:t>
            </a:r>
            <a:r>
              <a:rPr lang="en-US" altLang="zh-CN" sz="2000" dirty="0" smtClean="0">
                <a:latin typeface="Times New Roman" pitchFamily="18" charset="0"/>
                <a:ea typeface="宋体" pitchFamily="2" charset="-122"/>
                <a:cs typeface="Times New Roman" pitchFamily="18" charset="0"/>
              </a:rPr>
              <a:t>———</a:t>
            </a:r>
            <a:r>
              <a:rPr lang="zh-CN" altLang="en-US" sz="2000" dirty="0" smtClean="0">
                <a:latin typeface="Times New Roman" pitchFamily="18" charset="0"/>
                <a:ea typeface="宋体" pitchFamily="2" charset="-122"/>
                <a:cs typeface="Times New Roman" pitchFamily="18" charset="0"/>
              </a:rPr>
              <a:t>评述大学英语四六级考试改革</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贵州大学学报</a:t>
            </a:r>
            <a:r>
              <a:rPr lang="en-US" altLang="zh-CN" sz="2000" dirty="0" smtClean="0">
                <a:latin typeface="Times New Roman" pitchFamily="18" charset="0"/>
                <a:ea typeface="宋体" pitchFamily="2" charset="-122"/>
                <a:cs typeface="Times New Roman" pitchFamily="18" charset="0"/>
              </a:rPr>
              <a:t>. 2010</a:t>
            </a:r>
            <a:r>
              <a:rPr lang="zh-CN" altLang="en-US" sz="2000" dirty="0" smtClean="0">
                <a:latin typeface="Times New Roman" pitchFamily="18" charset="0"/>
                <a:ea typeface="宋体" pitchFamily="2" charset="-122"/>
                <a:cs typeface="Times New Roman" pitchFamily="18" charset="0"/>
              </a:rPr>
              <a:t> </a:t>
            </a:r>
          </a:p>
          <a:p>
            <a:pPr>
              <a:lnSpc>
                <a:spcPts val="3500"/>
              </a:lnSpc>
            </a:pPr>
            <a:r>
              <a:rPr lang="zh-CN" altLang="en-US" sz="2000" dirty="0" smtClean="0">
                <a:latin typeface="Times New Roman" pitchFamily="18" charset="0"/>
                <a:ea typeface="宋体" pitchFamily="2" charset="-122"/>
                <a:cs typeface="Times New Roman" pitchFamily="18" charset="0"/>
              </a:rPr>
              <a:t>危捷</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大学英语四、六级考试制度改革研究</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厦门大学硕士学位论文</a:t>
            </a:r>
            <a:r>
              <a:rPr lang="en-US" altLang="zh-CN" sz="2000" dirty="0" smtClean="0">
                <a:latin typeface="Times New Roman" pitchFamily="18" charset="0"/>
                <a:ea typeface="宋体" pitchFamily="2" charset="-122"/>
                <a:cs typeface="Times New Roman" pitchFamily="18" charset="0"/>
              </a:rPr>
              <a:t>. 2008</a:t>
            </a:r>
          </a:p>
          <a:p>
            <a:pPr>
              <a:lnSpc>
                <a:spcPts val="3500"/>
              </a:lnSpc>
            </a:pPr>
            <a:r>
              <a:rPr lang="zh-CN" altLang="en-US" sz="2000" dirty="0" smtClean="0">
                <a:latin typeface="Times New Roman" pitchFamily="18" charset="0"/>
                <a:ea typeface="宋体" pitchFamily="2" charset="-122"/>
                <a:cs typeface="Times New Roman" pitchFamily="18" charset="0"/>
              </a:rPr>
              <a:t>杨惠中</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大学英语四、六级考试回顾与展望明</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外语界</a:t>
            </a:r>
            <a:r>
              <a:rPr lang="en-US" altLang="zh-CN" sz="2000" dirty="0" smtClean="0">
                <a:latin typeface="Times New Roman" pitchFamily="18" charset="0"/>
                <a:ea typeface="宋体" pitchFamily="2" charset="-122"/>
                <a:cs typeface="Times New Roman" pitchFamily="18" charset="0"/>
              </a:rPr>
              <a:t>. 1998</a:t>
            </a:r>
            <a:endParaRPr lang="zh-CN" altLang="en-US" sz="2000" dirty="0" smtClean="0">
              <a:latin typeface="Times New Roman" pitchFamily="18" charset="0"/>
              <a:ea typeface="宋体" pitchFamily="2" charset="-122"/>
              <a:cs typeface="Times New Roman" pitchFamily="18" charset="0"/>
            </a:endParaRPr>
          </a:p>
          <a:p>
            <a:pPr algn="just">
              <a:lnSpc>
                <a:spcPts val="3500"/>
              </a:lnSpc>
            </a:pPr>
            <a:r>
              <a:rPr lang="zh-CN" altLang="en-US" sz="2000" dirty="0" smtClean="0">
                <a:latin typeface="Times New Roman" pitchFamily="18" charset="0"/>
                <a:ea typeface="宋体" pitchFamily="2" charset="-122"/>
                <a:cs typeface="Times New Roman" pitchFamily="18" charset="0"/>
              </a:rPr>
              <a:t>杨惠中</a:t>
            </a:r>
            <a:r>
              <a:rPr lang="en-US" altLang="zh-CN" sz="2000" dirty="0" smtClean="0">
                <a:latin typeface="Times New Roman" pitchFamily="18" charset="0"/>
                <a:ea typeface="宋体" pitchFamily="2" charset="-122"/>
                <a:cs typeface="Times New Roman" pitchFamily="18" charset="0"/>
              </a:rPr>
              <a:t>, </a:t>
            </a:r>
            <a:r>
              <a:rPr lang="en-US" altLang="zh-CN" sz="2000" dirty="0" err="1" smtClean="0">
                <a:latin typeface="Times New Roman" pitchFamily="18" charset="0"/>
                <a:ea typeface="宋体" pitchFamily="2" charset="-122"/>
                <a:cs typeface="Times New Roman" pitchFamily="18" charset="0"/>
              </a:rPr>
              <a:t>weir.cJ</a:t>
            </a:r>
            <a:r>
              <a:rPr lang="en-US" altLang="zh-CN" sz="2000" dirty="0" smtClean="0">
                <a:latin typeface="Times New Roman" pitchFamily="18" charset="0"/>
                <a:ea typeface="宋体" pitchFamily="2" charset="-122"/>
                <a:cs typeface="Times New Roman" pitchFamily="18" charset="0"/>
              </a:rPr>
              <a:t>.</a:t>
            </a:r>
            <a:r>
              <a:rPr lang="zh-CN" altLang="en-US" sz="2000" dirty="0" smtClean="0">
                <a:latin typeface="Times New Roman" pitchFamily="18" charset="0"/>
                <a:ea typeface="宋体" pitchFamily="2" charset="-122"/>
                <a:cs typeface="Times New Roman" pitchFamily="18" charset="0"/>
              </a:rPr>
              <a:t>大学英语四、六级考试效度研究</a:t>
            </a:r>
            <a:r>
              <a:rPr lang="en-US" altLang="zh-CN" sz="2000" dirty="0" smtClean="0">
                <a:latin typeface="Times New Roman" pitchFamily="18" charset="0"/>
                <a:ea typeface="宋体" pitchFamily="2" charset="-122"/>
                <a:cs typeface="Times New Roman" pitchFamily="18" charset="0"/>
              </a:rPr>
              <a:t>[M].</a:t>
            </a:r>
            <a:r>
              <a:rPr lang="zh-CN" altLang="en-US" sz="2000" dirty="0" smtClean="0">
                <a:latin typeface="Times New Roman" pitchFamily="18" charset="0"/>
                <a:ea typeface="宋体" pitchFamily="2" charset="-122"/>
                <a:cs typeface="Times New Roman" pitchFamily="18" charset="0"/>
              </a:rPr>
              <a:t>上海</a:t>
            </a:r>
            <a:r>
              <a:rPr lang="en-US" altLang="zh-CN" sz="2000" dirty="0" smtClean="0">
                <a:latin typeface="Times New Roman" pitchFamily="18" charset="0"/>
                <a:ea typeface="宋体" pitchFamily="2" charset="-122"/>
                <a:cs typeface="Times New Roman" pitchFamily="18" charset="0"/>
              </a:rPr>
              <a:t>:</a:t>
            </a:r>
            <a:r>
              <a:rPr lang="zh-CN" altLang="en-US" sz="2000" dirty="0" smtClean="0">
                <a:latin typeface="Times New Roman" pitchFamily="18" charset="0"/>
                <a:ea typeface="宋体" pitchFamily="2" charset="-122"/>
                <a:cs typeface="Times New Roman" pitchFamily="18" charset="0"/>
              </a:rPr>
              <a:t>上海外语教育出版社</a:t>
            </a:r>
            <a:r>
              <a:rPr lang="en-US" altLang="zh-CN" sz="2000" dirty="0" smtClean="0">
                <a:latin typeface="Times New Roman" pitchFamily="18" charset="0"/>
                <a:ea typeface="宋体" pitchFamily="2" charset="-122"/>
                <a:cs typeface="Times New Roman" pitchFamily="18" charset="0"/>
              </a:rPr>
              <a:t>. 1998:190</a:t>
            </a:r>
            <a:r>
              <a:rPr lang="zh-CN" altLang="en-US" sz="2000" dirty="0" smtClean="0">
                <a:latin typeface="Times New Roman" pitchFamily="18" charset="0"/>
                <a:ea typeface="宋体" pitchFamily="2" charset="-122"/>
                <a:cs typeface="Times New Roman" pitchFamily="18" charset="0"/>
              </a:rPr>
              <a:t>一</a:t>
            </a:r>
            <a:r>
              <a:rPr lang="en-US" altLang="zh-CN" sz="2000" dirty="0" smtClean="0">
                <a:latin typeface="Times New Roman" pitchFamily="18" charset="0"/>
                <a:ea typeface="宋体" pitchFamily="2" charset="-122"/>
                <a:cs typeface="Times New Roman" pitchFamily="18" charset="0"/>
              </a:rPr>
              <a:t>195</a:t>
            </a:r>
          </a:p>
          <a:p>
            <a:pPr algn="just">
              <a:lnSpc>
                <a:spcPts val="3500"/>
              </a:lnSpc>
            </a:pPr>
            <a:r>
              <a:rPr lang="zh-CN" altLang="en-US" sz="2000" dirty="0" smtClean="0">
                <a:latin typeface="Times New Roman" pitchFamily="18" charset="0"/>
                <a:ea typeface="宋体" pitchFamily="2" charset="-122"/>
                <a:cs typeface="Times New Roman" pitchFamily="18" charset="0"/>
              </a:rPr>
              <a:t>杨惠中</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大学英语四、六级考试十五年回顾</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外 国 语</a:t>
            </a:r>
            <a:r>
              <a:rPr lang="en-US" altLang="zh-CN" sz="2000" dirty="0" smtClean="0">
                <a:latin typeface="Times New Roman" pitchFamily="18" charset="0"/>
                <a:ea typeface="宋体" pitchFamily="2" charset="-122"/>
                <a:cs typeface="Times New Roman" pitchFamily="18" charset="0"/>
              </a:rPr>
              <a:t>. 2003</a:t>
            </a:r>
          </a:p>
          <a:p>
            <a:pPr algn="just">
              <a:lnSpc>
                <a:spcPts val="3500"/>
              </a:lnSpc>
            </a:pPr>
            <a:r>
              <a:rPr lang="zh-CN" altLang="en-US" sz="2000" dirty="0" smtClean="0">
                <a:latin typeface="Times New Roman" pitchFamily="18" charset="0"/>
                <a:ea typeface="宋体" pitchFamily="2" charset="-122"/>
                <a:cs typeface="Times New Roman" pitchFamily="18" charset="0"/>
              </a:rPr>
              <a:t>张航</a:t>
            </a:r>
            <a:r>
              <a:rPr lang="en-US" altLang="zh-CN" sz="2000" dirty="0" smtClean="0">
                <a:latin typeface="Times New Roman" pitchFamily="18" charset="0"/>
                <a:ea typeface="宋体" pitchFamily="2" charset="-122"/>
                <a:cs typeface="Times New Roman" pitchFamily="18" charset="0"/>
              </a:rPr>
              <a:t>. CET</a:t>
            </a:r>
            <a:r>
              <a:rPr lang="zh-CN" altLang="en-US" sz="2000" dirty="0" smtClean="0">
                <a:latin typeface="Times New Roman" pitchFamily="18" charset="0"/>
                <a:ea typeface="宋体" pitchFamily="2" charset="-122"/>
                <a:cs typeface="Times New Roman" pitchFamily="18" charset="0"/>
              </a:rPr>
              <a:t>研究</a:t>
            </a:r>
            <a:r>
              <a:rPr lang="en-US" altLang="zh-CN" sz="2000" dirty="0" smtClean="0">
                <a:latin typeface="Times New Roman" pitchFamily="18" charset="0"/>
                <a:ea typeface="宋体" pitchFamily="2" charset="-122"/>
                <a:cs typeface="Times New Roman" pitchFamily="18" charset="0"/>
              </a:rPr>
              <a:t>20</a:t>
            </a:r>
            <a:r>
              <a:rPr lang="zh-CN" altLang="en-US" sz="2000" dirty="0" smtClean="0">
                <a:latin typeface="Times New Roman" pitchFamily="18" charset="0"/>
                <a:ea typeface="宋体" pitchFamily="2" charset="-122"/>
                <a:cs typeface="Times New Roman" pitchFamily="18" charset="0"/>
              </a:rPr>
              <a:t>年回顾与展望</a:t>
            </a:r>
            <a:r>
              <a:rPr lang="en-US" altLang="zh-CN" sz="2000" dirty="0" smtClean="0">
                <a:latin typeface="Times New Roman" pitchFamily="18" charset="0"/>
                <a:ea typeface="宋体" pitchFamily="2" charset="-122"/>
                <a:cs typeface="Times New Roman" pitchFamily="18" charset="0"/>
              </a:rPr>
              <a:t>. </a:t>
            </a:r>
            <a:r>
              <a:rPr lang="zh-CN" altLang="en-US" sz="2000" dirty="0" smtClean="0">
                <a:latin typeface="Times New Roman" pitchFamily="18" charset="0"/>
                <a:ea typeface="宋体" pitchFamily="2" charset="-122"/>
                <a:cs typeface="Times New Roman" pitchFamily="18" charset="0"/>
              </a:rPr>
              <a:t>理论与实践</a:t>
            </a:r>
            <a:r>
              <a:rPr lang="en-US" altLang="zh-CN" sz="2000" dirty="0" smtClean="0">
                <a:latin typeface="Times New Roman" pitchFamily="18" charset="0"/>
                <a:ea typeface="宋体" pitchFamily="2" charset="-122"/>
                <a:cs typeface="Times New Roman" pitchFamily="18" charset="0"/>
              </a:rPr>
              <a:t>. 2009</a:t>
            </a:r>
          </a:p>
          <a:p>
            <a:pPr algn="just">
              <a:lnSpc>
                <a:spcPts val="3500"/>
              </a:lnSpc>
            </a:pPr>
            <a:r>
              <a:rPr lang="en-US" altLang="zh-CN" sz="2000" dirty="0" smtClean="0">
                <a:latin typeface="Times New Roman" pitchFamily="18" charset="0"/>
                <a:ea typeface="宋体" pitchFamily="2" charset="-122"/>
                <a:cs typeface="Times New Roman" pitchFamily="18" charset="0"/>
              </a:rPr>
              <a:t>CET-4 </a:t>
            </a:r>
            <a:r>
              <a:rPr lang="zh-CN" altLang="en-US" sz="2000" dirty="0" smtClean="0">
                <a:latin typeface="Times New Roman" pitchFamily="18" charset="0"/>
                <a:ea typeface="宋体" pitchFamily="2" charset="-122"/>
                <a:cs typeface="Times New Roman" pitchFamily="18" charset="0"/>
              </a:rPr>
              <a:t>英语四级考试网 </a:t>
            </a:r>
            <a:r>
              <a:rPr lang="en-US" altLang="zh-CN" sz="2000" dirty="0" smtClean="0">
                <a:latin typeface="Times New Roman" pitchFamily="18" charset="0"/>
                <a:ea typeface="宋体" pitchFamily="2" charset="-122"/>
                <a:cs typeface="Times New Roman" pitchFamily="18" charset="0"/>
                <a:hlinkClick r:id="rId2"/>
              </a:rPr>
              <a:t>http://www.cet4v.com/zt4.asp</a:t>
            </a:r>
            <a:endParaRPr lang="en-US" altLang="zh-CN" sz="2000" dirty="0" smtClean="0">
              <a:latin typeface="Times New Roman" pitchFamily="18" charset="0"/>
              <a:ea typeface="宋体" pitchFamily="2" charset="-122"/>
              <a:cs typeface="Times New Roman" pitchFamily="18" charset="0"/>
            </a:endParaRPr>
          </a:p>
          <a:p>
            <a:pPr algn="just">
              <a:lnSpc>
                <a:spcPts val="3500"/>
              </a:lnSpc>
            </a:pPr>
            <a:r>
              <a:rPr lang="zh-CN" altLang="en-US" sz="2000" dirty="0" smtClean="0">
                <a:latin typeface="Times New Roman" pitchFamily="18" charset="0"/>
                <a:ea typeface="宋体" pitchFamily="2" charset="-122"/>
                <a:cs typeface="Times New Roman" pitchFamily="18" charset="0"/>
              </a:rPr>
              <a:t>全国大学英语四、六级考试官网</a:t>
            </a:r>
            <a:r>
              <a:rPr lang="en-US" altLang="zh-CN" sz="2000" dirty="0" smtClean="0">
                <a:latin typeface="Times New Roman" pitchFamily="18" charset="0"/>
                <a:ea typeface="宋体" pitchFamily="2" charset="-122"/>
                <a:cs typeface="Times New Roman" pitchFamily="18" charset="0"/>
              </a:rPr>
              <a:t>  </a:t>
            </a:r>
            <a:r>
              <a:rPr lang="en-US" altLang="zh-CN" sz="2000" dirty="0" smtClean="0">
                <a:latin typeface="Times New Roman" pitchFamily="18" charset="0"/>
                <a:ea typeface="宋体" pitchFamily="2" charset="-122"/>
                <a:cs typeface="Times New Roman" pitchFamily="18" charset="0"/>
                <a:hlinkClick r:id="rId3"/>
              </a:rPr>
              <a:t>http://www.cet.edu.cn/cet2011.htm</a:t>
            </a:r>
            <a:endParaRPr lang="en-US" altLang="zh-CN" sz="2000" dirty="0" smtClean="0">
              <a:latin typeface="Times New Roman" pitchFamily="18" charset="0"/>
              <a:ea typeface="宋体" pitchFamily="2" charset="-122"/>
              <a:cs typeface="Times New Roman" pitchFamily="18" charset="0"/>
            </a:endParaRPr>
          </a:p>
          <a:p>
            <a:pPr algn="just">
              <a:lnSpc>
                <a:spcPts val="3800"/>
              </a:lnSpc>
            </a:pPr>
            <a:endParaRPr lang="en-US" altLang="zh-CN" sz="1600" dirty="0" smtClean="0">
              <a:latin typeface="Times New Roman" pitchFamily="18" charset="0"/>
              <a:cs typeface="Times New Roman" pitchFamily="18" charset="0"/>
            </a:endParaRPr>
          </a:p>
          <a:p>
            <a:pPr algn="just">
              <a:lnSpc>
                <a:spcPts val="3800"/>
              </a:lnSpc>
            </a:pPr>
            <a:endParaRPr lang="en-US" altLang="zh-CN" sz="1600" dirty="0" smtClean="0">
              <a:latin typeface="Times New Roman" pitchFamily="18" charset="0"/>
              <a:cs typeface="Times New Roman" pitchFamily="18" charset="0"/>
            </a:endParaRPr>
          </a:p>
          <a:p>
            <a:pPr algn="just">
              <a:lnSpc>
                <a:spcPts val="3800"/>
              </a:lnSpc>
            </a:pPr>
            <a:endParaRPr lang="zh-CN" altLang="en-US" sz="1600" dirty="0" smtClean="0">
              <a:latin typeface="Times New Roman" pitchFamily="18" charset="0"/>
              <a:cs typeface="Times New Roman" pitchFamily="18" charset="0"/>
            </a:endParaRPr>
          </a:p>
          <a:p>
            <a:pPr algn="just">
              <a:lnSpc>
                <a:spcPts val="3800"/>
              </a:lnSpc>
            </a:pPr>
            <a:endParaRPr lang="zh-CN" altLang="en-US" sz="1600" dirty="0" smtClean="0">
              <a:latin typeface="Times New Roman" pitchFamily="18" charset="0"/>
              <a:cs typeface="Times New Roman" pitchFamily="18" charset="0"/>
            </a:endParaRPr>
          </a:p>
          <a:p>
            <a:pPr algn="just">
              <a:lnSpc>
                <a:spcPts val="3800"/>
              </a:lnSpc>
            </a:pPr>
            <a:endParaRPr lang="zh-CN" altLang="en-US" sz="1600" dirty="0" smtClean="0">
              <a:latin typeface="Times New Roman" pitchFamily="18" charset="0"/>
              <a:cs typeface="Times New Roman" pitchFamily="18" charset="0"/>
            </a:endParaRPr>
          </a:p>
          <a:p>
            <a:pPr algn="just">
              <a:lnSpc>
                <a:spcPts val="3800"/>
              </a:lnSpc>
            </a:pPr>
            <a:endParaRPr lang="zh-CN" altLang="en-US" sz="1600" dirty="0" smtClean="0">
              <a:latin typeface="Times New Roman" pitchFamily="18" charset="0"/>
              <a:cs typeface="Times New Roman" pitchFamily="18" charset="0"/>
            </a:endParaRPr>
          </a:p>
          <a:p>
            <a:pPr algn="just">
              <a:lnSpc>
                <a:spcPts val="3800"/>
              </a:lnSpc>
            </a:pPr>
            <a:endParaRPr lang="zh-CN" altLang="en-US" sz="1600" dirty="0" smtClean="0">
              <a:latin typeface="Times New Roman" pitchFamily="18" charset="0"/>
              <a:cs typeface="Times New Roman" pitchFamily="18" charset="0"/>
            </a:endParaRPr>
          </a:p>
          <a:p>
            <a:pPr algn="just">
              <a:lnSpc>
                <a:spcPts val="3800"/>
              </a:lnSpc>
            </a:pPr>
            <a:endParaRPr lang="en-US" altLang="zh-CN" sz="1600" dirty="0" smtClean="0">
              <a:latin typeface="Times New Roman" pitchFamily="18" charset="0"/>
              <a:cs typeface="Times New Roman" pitchFamily="18" charset="0"/>
            </a:endParaRPr>
          </a:p>
          <a:p>
            <a:pPr>
              <a:lnSpc>
                <a:spcPct val="130000"/>
              </a:lnSpc>
            </a:pPr>
            <a:endParaRPr lang="en-US" altLang="zh-CN" sz="1600" dirty="0">
              <a:solidFill>
                <a:schemeClr val="bg1"/>
              </a:solidFill>
              <a:latin typeface="微软雅黑" panose="020B0503020204020204" pitchFamily="34" charset="-122"/>
              <a:ea typeface="微软雅黑" panose="020B0503020204020204" pitchFamily="34" charset="-122"/>
            </a:endParaRPr>
          </a:p>
          <a:p>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4" name="矩形 43"/>
          <p:cNvSpPr/>
          <p:nvPr/>
        </p:nvSpPr>
        <p:spPr>
          <a:xfrm>
            <a:off x="478971" y="252859"/>
            <a:ext cx="11713029" cy="632512"/>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45" name="圆角矩形 44"/>
          <p:cNvSpPr/>
          <p:nvPr/>
        </p:nvSpPr>
        <p:spPr>
          <a:xfrm rot="10800000" flipV="1">
            <a:off x="0" y="249441"/>
            <a:ext cx="566057" cy="635930"/>
          </a:xfrm>
          <a:prstGeom prst="roundRect">
            <a:avLst>
              <a:gd name="adj" fmla="val 5039"/>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smtClean="0"/>
              <a:t>5</a:t>
            </a:r>
            <a:endParaRPr lang="zh-CN" altLang="en-US" sz="3600" dirty="0"/>
          </a:p>
        </p:txBody>
      </p:sp>
      <p:sp>
        <p:nvSpPr>
          <p:cNvPr id="6" name="文本框 41"/>
          <p:cNvSpPr txBox="1"/>
          <p:nvPr/>
        </p:nvSpPr>
        <p:spPr>
          <a:xfrm>
            <a:off x="667942" y="217715"/>
            <a:ext cx="4165315" cy="646329"/>
          </a:xfrm>
          <a:prstGeom prst="rect">
            <a:avLst/>
          </a:prstGeom>
          <a:noFill/>
        </p:spPr>
        <p:txBody>
          <a:bodyPr wrap="square" lIns="91438" tIns="45719" rIns="91438" bIns="45719" rtlCol="0">
            <a:spAutoFit/>
          </a:bodyPr>
          <a:lstStyle/>
          <a:p>
            <a:r>
              <a:rPr lang="en-US" altLang="zh-CN" sz="3600" spc="600" dirty="0" smtClean="0">
                <a:solidFill>
                  <a:schemeClr val="bg1"/>
                </a:solidFill>
                <a:latin typeface="Times New Roman" pitchFamily="18" charset="0"/>
                <a:ea typeface="微软雅黑" panose="020B0503020204020204" pitchFamily="34" charset="-122"/>
                <a:cs typeface="Times New Roman" pitchFamily="18" charset="0"/>
              </a:rPr>
              <a:t>References</a:t>
            </a:r>
            <a:endParaRPr lang="zh-CN" altLang="en-US" sz="3600" spc="600" dirty="0">
              <a:solidFill>
                <a:schemeClr val="bg1"/>
              </a:solidFill>
              <a:latin typeface="Times New Roman" pitchFamily="18" charset="0"/>
              <a:ea typeface="微软雅黑" panose="020B0503020204020204" pitchFamily="34" charset="-122"/>
              <a:cs typeface="Times New Roman" pitchFamily="18" charset="0"/>
            </a:endParaRPr>
          </a:p>
        </p:txBody>
      </p:sp>
    </p:spTree>
    <p:extLst>
      <p:ext uri="{BB962C8B-B14F-4D97-AF65-F5344CB8AC3E}">
        <p14:creationId xmlns="" xmlns:p14="http://schemas.microsoft.com/office/powerpoint/2010/main" val="241562897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3319734" y="2289920"/>
            <a:ext cx="6133919" cy="1446548"/>
          </a:xfrm>
          <a:prstGeom prst="rect">
            <a:avLst/>
          </a:prstGeom>
          <a:noFill/>
        </p:spPr>
        <p:txBody>
          <a:bodyPr wrap="none" lIns="91438" tIns="45719" rIns="91438" bIns="45719" rtlCol="0">
            <a:spAutoFit/>
          </a:bodyPr>
          <a:lstStyle/>
          <a:p>
            <a:r>
              <a:rPr lang="en-US" altLang="zh-CN" sz="8800" dirty="0" smtClean="0">
                <a:ln w="0"/>
                <a:latin typeface="微软雅黑" panose="020B0503020204020204" pitchFamily="34" charset="-122"/>
                <a:ea typeface="微软雅黑" panose="020B0503020204020204" pitchFamily="34" charset="-122"/>
              </a:rPr>
              <a:t>Thank You!</a:t>
            </a:r>
            <a:endParaRPr lang="zh-CN" altLang="en-US" sz="8800" dirty="0">
              <a:ln w="0"/>
              <a:latin typeface="微软雅黑" panose="020B0503020204020204" pitchFamily="34" charset="-122"/>
              <a:ea typeface="微软雅黑" panose="020B0503020204020204" pitchFamily="34" charset="-122"/>
            </a:endParaRPr>
          </a:p>
        </p:txBody>
      </p:sp>
      <p:sp>
        <p:nvSpPr>
          <p:cNvPr id="72" name="矩形 71"/>
          <p:cNvSpPr/>
          <p:nvPr/>
        </p:nvSpPr>
        <p:spPr>
          <a:xfrm>
            <a:off x="-8551" y="5623749"/>
            <a:ext cx="12192000" cy="1234251"/>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Tree>
    <p:extLst>
      <p:ext uri="{BB962C8B-B14F-4D97-AF65-F5344CB8AC3E}">
        <p14:creationId xmlns="" xmlns:p14="http://schemas.microsoft.com/office/powerpoint/2010/main" val="366509455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奥斯汀">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3584</TotalTime>
  <Words>3837</Words>
  <Application>Microsoft Office PowerPoint</Application>
  <PresentationFormat>Custom</PresentationFormat>
  <Paragraphs>612</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 PLUS</dc:creator>
  <cp:lastModifiedBy>Jinyan Huang</cp:lastModifiedBy>
  <cp:revision>612</cp:revision>
  <dcterms:created xsi:type="dcterms:W3CDTF">2015-04-07T16:28:23Z</dcterms:created>
  <dcterms:modified xsi:type="dcterms:W3CDTF">2016-06-15T01:12:36Z</dcterms:modified>
</cp:coreProperties>
</file>