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-9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2016/6/10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2016/6/10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2016/6/10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2016/6/10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2016/6/10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2016/6/10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2016/6/10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2016/6/10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2016/6/10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2016/6/10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2016/6/10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2016/6/10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59632" y="4941168"/>
            <a:ext cx="6400800" cy="1600200"/>
          </a:xfrm>
        </p:spPr>
        <p:txBody>
          <a:bodyPr>
            <a:normAutofit/>
          </a:bodyPr>
          <a:lstStyle/>
          <a:p>
            <a:pPr algn="ctr"/>
            <a:r>
              <a:rPr lang="en-US" altLang="zh-CN" sz="3600" dirty="0" smtClean="0"/>
              <a:t>Presented by Xiao Yuan</a:t>
            </a:r>
          </a:p>
          <a:p>
            <a:pPr algn="ctr"/>
            <a:r>
              <a:rPr lang="en-US" altLang="zh-CN" sz="3200" i="1" dirty="0" smtClean="0"/>
              <a:t>Hunan University, China</a:t>
            </a:r>
            <a:endParaRPr lang="zh-CN" altLang="en-US" sz="3200" i="1" dirty="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55576" y="0"/>
            <a:ext cx="7812360" cy="3123779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solidFill>
                  <a:srgbClr val="0070C0"/>
                </a:solidFill>
              </a:rPr>
              <a:t>Management in EFL Speaking Classrooms by English- versus Chinese-native Speakers</a:t>
            </a:r>
            <a:endParaRPr lang="zh-CN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26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445624" cy="1354832"/>
          </a:xfrm>
        </p:spPr>
        <p:txBody>
          <a:bodyPr/>
          <a:lstStyle/>
          <a:p>
            <a:pPr algn="ctr"/>
            <a:r>
              <a:rPr lang="en-US" altLang="zh-CN" dirty="0" smtClean="0"/>
              <a:t>Introduction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107504" y="1268761"/>
            <a:ext cx="8856984" cy="4857404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smtClean="0"/>
              <a:t>In China, many foreign </a:t>
            </a:r>
            <a:r>
              <a:rPr lang="en-US" altLang="zh-CN" sz="2800" dirty="0"/>
              <a:t>language colleges, international </a:t>
            </a:r>
            <a:r>
              <a:rPr lang="en-US" altLang="zh-CN" sz="2800" dirty="0" smtClean="0"/>
              <a:t>schools, oral </a:t>
            </a:r>
            <a:r>
              <a:rPr lang="en-US" altLang="zh-CN" sz="2800" dirty="0"/>
              <a:t>English class </a:t>
            </a:r>
            <a:r>
              <a:rPr lang="en-US" altLang="zh-CN" sz="2800" dirty="0" smtClean="0"/>
              <a:t>relies on English-native speakers for </a:t>
            </a:r>
            <a:r>
              <a:rPr lang="en-US" altLang="zh-CN" sz="2800" dirty="0"/>
              <a:t>they have better </a:t>
            </a:r>
            <a:r>
              <a:rPr lang="en-US" altLang="zh-CN" sz="2800" dirty="0" smtClean="0"/>
              <a:t>language </a:t>
            </a:r>
            <a:r>
              <a:rPr lang="en-US" altLang="zh-CN" sz="2800" dirty="0"/>
              <a:t>proficiency. </a:t>
            </a:r>
            <a:endParaRPr lang="en-US" altLang="zh-CN" sz="2800" dirty="0" smtClean="0"/>
          </a:p>
          <a:p>
            <a:pPr>
              <a:lnSpc>
                <a:spcPct val="150000"/>
              </a:lnSpc>
            </a:pPr>
            <a:r>
              <a:rPr lang="en-US" altLang="zh-CN" sz="2800" dirty="0"/>
              <a:t>Classroom </a:t>
            </a:r>
            <a:r>
              <a:rPr lang="en-US" altLang="zh-CN" sz="2800" dirty="0" smtClean="0"/>
              <a:t>management, involving </a:t>
            </a:r>
            <a:r>
              <a:rPr lang="en-US" altLang="zh-CN" sz="2800" dirty="0"/>
              <a:t>use of time (LI Sen 2013), seating arrangement (</a:t>
            </a:r>
            <a:r>
              <a:rPr lang="en-US" altLang="zh-CN" sz="2800" dirty="0" err="1"/>
              <a:t>Fernandes</a:t>
            </a:r>
            <a:r>
              <a:rPr lang="en-US" altLang="zh-CN" sz="2800" dirty="0"/>
              <a:t> et al. 2012) and students’ engagement (Jeremy D. Finn 2012), </a:t>
            </a:r>
            <a:r>
              <a:rPr lang="en-US" altLang="zh-CN" sz="2800" dirty="0" smtClean="0"/>
              <a:t>is </a:t>
            </a:r>
            <a:r>
              <a:rPr lang="en-US" altLang="zh-CN" sz="2800" dirty="0"/>
              <a:t>essential for </a:t>
            </a:r>
            <a:r>
              <a:rPr lang="en-US" altLang="zh-CN" sz="2800" dirty="0" smtClean="0"/>
              <a:t>classroom teaching efficiency.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065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zh-CN" b="1" dirty="0"/>
              <a:t>Research </a:t>
            </a:r>
            <a:r>
              <a:rPr lang="en-US" altLang="zh-CN" b="1" dirty="0" smtClean="0"/>
              <a:t>questions</a:t>
            </a:r>
            <a:r>
              <a:rPr lang="zh-CN" altLang="zh-CN" b="1" dirty="0"/>
              <a:t/>
            </a:r>
            <a:br>
              <a:rPr lang="zh-CN" altLang="zh-CN" b="1" dirty="0"/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676456" cy="347472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/>
              <a:t> </a:t>
            </a:r>
            <a:r>
              <a:rPr lang="en-US" altLang="zh-CN" sz="2800" b="1" dirty="0"/>
              <a:t>Is there any </a:t>
            </a:r>
            <a:r>
              <a:rPr lang="en-US" altLang="zh-CN" sz="2800" b="1" dirty="0" smtClean="0"/>
              <a:t>difference </a:t>
            </a:r>
            <a:r>
              <a:rPr lang="en-US" altLang="zh-CN" sz="2800" b="1" dirty="0"/>
              <a:t>in the management in EFL speaking classrooms by </a:t>
            </a:r>
            <a:r>
              <a:rPr lang="en-US" altLang="zh-CN" sz="2800" b="1" dirty="0" smtClean="0"/>
              <a:t>English-native teachers </a:t>
            </a:r>
            <a:r>
              <a:rPr lang="en-US" altLang="zh-CN" sz="2800" b="1" dirty="0"/>
              <a:t>and Chinese-native </a:t>
            </a:r>
            <a:r>
              <a:rPr lang="en-US" altLang="zh-CN" sz="2800" b="1" dirty="0" smtClean="0"/>
              <a:t>teachers?</a:t>
            </a:r>
          </a:p>
          <a:p>
            <a:pPr marL="45720" indent="0">
              <a:lnSpc>
                <a:spcPct val="150000"/>
              </a:lnSpc>
              <a:buNone/>
            </a:pP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en-US" altLang="zh-CN" sz="2800" dirty="0"/>
              <a:t> </a:t>
            </a:r>
            <a:r>
              <a:rPr lang="en-US" altLang="zh-CN" sz="2800" b="1" dirty="0"/>
              <a:t>How to make the speaking classrooms more efficient by placing different oral teachers?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280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59832" y="5157192"/>
            <a:ext cx="6084168" cy="854968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b="1" dirty="0"/>
              <a:t>Research Methodology</a:t>
            </a:r>
            <a:r>
              <a:rPr lang="zh-CN" altLang="zh-CN" b="1" dirty="0"/>
              <a:t/>
            </a:r>
            <a:br>
              <a:rPr lang="zh-CN" altLang="zh-CN" b="1" dirty="0"/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107504" y="0"/>
            <a:ext cx="8856984" cy="52292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/>
              <a:t> Subjects include an </a:t>
            </a:r>
            <a:r>
              <a:rPr lang="en-US" altLang="zh-CN" sz="2800" dirty="0" smtClean="0"/>
              <a:t>English-native teacher </a:t>
            </a:r>
            <a:r>
              <a:rPr lang="en-US" altLang="zh-CN" sz="2800" dirty="0"/>
              <a:t>and a Chinese-native </a:t>
            </a:r>
            <a:r>
              <a:rPr lang="en-US" altLang="zh-CN" sz="2800" dirty="0" smtClean="0"/>
              <a:t>teacher</a:t>
            </a:r>
            <a:r>
              <a:rPr lang="en-US" altLang="zh-CN" sz="2800" dirty="0"/>
              <a:t>. </a:t>
            </a:r>
            <a:r>
              <a:rPr lang="en-US" altLang="zh-CN" sz="2800" dirty="0"/>
              <a:t>The same teaching materials are distributed to two separated classes.</a:t>
            </a:r>
          </a:p>
          <a:p>
            <a:pPr>
              <a:lnSpc>
                <a:spcPct val="150000"/>
              </a:lnSpc>
            </a:pPr>
            <a:r>
              <a:rPr lang="en-US" altLang="zh-CN" sz="2800" dirty="0"/>
              <a:t>Data of this </a:t>
            </a:r>
            <a:r>
              <a:rPr lang="en-US" altLang="zh-CN" sz="2800" dirty="0"/>
              <a:t>action research </a:t>
            </a:r>
            <a:r>
              <a:rPr lang="en-US" altLang="zh-CN" sz="2800" dirty="0"/>
              <a:t>are collected by class-observing</a:t>
            </a:r>
            <a:r>
              <a:rPr lang="en-US" altLang="zh-CN" sz="2800" dirty="0"/>
              <a:t>, video-transcribing, interviewing, and teaching-reflection. 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en-US" altLang="zh-CN" sz="2800" dirty="0"/>
              <a:t>The </a:t>
            </a:r>
            <a:r>
              <a:rPr lang="en-US" altLang="zh-CN" sz="2800" dirty="0"/>
              <a:t>data contain 8 teaching sessions of each subject, 1440-minute video-recording from both subject’s class, 1 interview to representatives of each class and 7 teaching diaries. 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9302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066800"/>
          </a:xfrm>
        </p:spPr>
        <p:txBody>
          <a:bodyPr/>
          <a:lstStyle/>
          <a:p>
            <a:pPr algn="ctr"/>
            <a:r>
              <a:rPr lang="en-US" altLang="zh-CN" dirty="0" smtClean="0"/>
              <a:t> Research Hypothesis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107504" y="1268760"/>
            <a:ext cx="8928992" cy="5305776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 </a:t>
            </a:r>
            <a:r>
              <a:rPr lang="en-US" altLang="zh-CN" sz="2800" dirty="0"/>
              <a:t>There may be differences in classroom management of two groups of teacher, owing to cultural diversities.</a:t>
            </a:r>
          </a:p>
          <a:p>
            <a:r>
              <a:rPr lang="en-US" altLang="zh-CN" sz="2800" dirty="0"/>
              <a:t> </a:t>
            </a:r>
            <a:r>
              <a:rPr lang="en-US" altLang="zh-CN" sz="2800" dirty="0"/>
              <a:t>The differences may result in variable teaching efficiency, which could be enhanced by improving classroom management.</a:t>
            </a:r>
          </a:p>
          <a:p>
            <a:r>
              <a:rPr lang="en-US" altLang="zh-CN" sz="2800" dirty="0"/>
              <a:t> </a:t>
            </a:r>
            <a:r>
              <a:rPr lang="en-US" altLang="zh-CN" sz="2800" dirty="0"/>
              <a:t>Foreign teachers should accept pre-service training to avoid cultural shock and to improve teaching efficiency.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40108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b="1" dirty="0"/>
              <a:t>Research Findings </a:t>
            </a:r>
            <a:r>
              <a:rPr lang="zh-CN" altLang="zh-CN" b="1" dirty="0"/>
              <a:t/>
            </a:r>
            <a:br>
              <a:rPr lang="zh-CN" altLang="zh-CN" b="1" dirty="0"/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179512" y="1268760"/>
            <a:ext cx="8964488" cy="530577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/>
              <a:t>English teacher’s </a:t>
            </a:r>
            <a:r>
              <a:rPr lang="en-US" altLang="zh-CN" sz="2800" b="1" dirty="0"/>
              <a:t>class time </a:t>
            </a:r>
            <a:r>
              <a:rPr lang="en-US" altLang="zh-CN" sz="2800" dirty="0"/>
              <a:t>is utilized loosely, and </a:t>
            </a:r>
            <a:r>
              <a:rPr lang="en-US" altLang="zh-CN" sz="2800" dirty="0"/>
              <a:t>Chinese-native speaker’s </a:t>
            </a:r>
            <a:r>
              <a:rPr lang="en-US" altLang="zh-CN" sz="2800" dirty="0"/>
              <a:t>class time is utilized </a:t>
            </a:r>
            <a:r>
              <a:rPr lang="en-US" altLang="zh-CN" sz="2800" dirty="0" smtClean="0"/>
              <a:t>intensively</a:t>
            </a:r>
            <a:r>
              <a:rPr lang="en-US" altLang="zh-CN" sz="2800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2800" dirty="0"/>
              <a:t>No </a:t>
            </a:r>
            <a:r>
              <a:rPr lang="en-US" altLang="zh-CN" sz="2800" b="1" dirty="0"/>
              <a:t>seating</a:t>
            </a:r>
            <a:r>
              <a:rPr lang="en-US" altLang="zh-CN" sz="2800" dirty="0"/>
              <a:t> is arranged by </a:t>
            </a:r>
            <a:r>
              <a:rPr lang="en-US" altLang="zh-CN" sz="2800" dirty="0" smtClean="0"/>
              <a:t>English-native teacher, yet Chinese-native </a:t>
            </a:r>
            <a:r>
              <a:rPr lang="en-US" altLang="zh-CN" sz="2800" dirty="0"/>
              <a:t>speaker arranges </a:t>
            </a:r>
            <a:r>
              <a:rPr lang="en-US" altLang="zh-CN" sz="2800" dirty="0"/>
              <a:t>seating positions </a:t>
            </a:r>
            <a:r>
              <a:rPr lang="en-US" altLang="zh-CN" sz="2800" dirty="0" smtClean="0"/>
              <a:t>for different </a:t>
            </a:r>
            <a:r>
              <a:rPr lang="en-US" altLang="zh-CN" sz="2800" dirty="0"/>
              <a:t>teaching </a:t>
            </a:r>
            <a:r>
              <a:rPr lang="en-US" altLang="zh-CN" sz="2800" dirty="0" smtClean="0"/>
              <a:t>activities.</a:t>
            </a:r>
            <a:endParaRPr lang="zh-CN" altLang="zh-CN" sz="2800" dirty="0"/>
          </a:p>
          <a:p>
            <a:pPr>
              <a:lnSpc>
                <a:spcPct val="150000"/>
              </a:lnSpc>
            </a:pPr>
            <a:r>
              <a:rPr lang="en-US" altLang="zh-CN" sz="2800" dirty="0"/>
              <a:t>In English teacher’s </a:t>
            </a:r>
            <a:r>
              <a:rPr lang="en-US" altLang="zh-CN" sz="2800" dirty="0" smtClean="0"/>
              <a:t>class, </a:t>
            </a:r>
            <a:r>
              <a:rPr lang="en-US" altLang="zh-CN" sz="2800" b="1" dirty="0"/>
              <a:t>students engage </a:t>
            </a:r>
            <a:r>
              <a:rPr lang="en-US" altLang="zh-CN" sz="2800" dirty="0"/>
              <a:t>reluctantly in </a:t>
            </a:r>
            <a:r>
              <a:rPr lang="en-US" altLang="zh-CN" sz="2800" dirty="0" smtClean="0"/>
              <a:t>few </a:t>
            </a:r>
            <a:r>
              <a:rPr lang="en-US" altLang="zh-CN" sz="2800" dirty="0"/>
              <a:t>forms of class activities. In </a:t>
            </a:r>
            <a:r>
              <a:rPr lang="en-US" altLang="zh-CN" sz="2800" dirty="0" smtClean="0"/>
              <a:t>Chinese-native </a:t>
            </a:r>
            <a:r>
              <a:rPr lang="en-US" altLang="zh-CN" sz="2800" dirty="0"/>
              <a:t>speaker’s class, students engage actively in several forms of task-based activities.</a:t>
            </a:r>
            <a:endParaRPr lang="zh-CN" altLang="zh-CN" sz="2800" dirty="0"/>
          </a:p>
          <a:p>
            <a:endParaRPr lang="zh-CN" altLang="zh-CN" b="1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018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661648" cy="1066800"/>
          </a:xfrm>
        </p:spPr>
        <p:txBody>
          <a:bodyPr/>
          <a:lstStyle/>
          <a:p>
            <a:pPr algn="ctr"/>
            <a:r>
              <a:rPr lang="en-US" altLang="zh-CN" b="1" dirty="0" smtClean="0"/>
              <a:t>Conclusions and Implications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0" y="1412776"/>
            <a:ext cx="8964488" cy="5161760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dirty="0" smtClean="0"/>
              <a:t>English-native </a:t>
            </a:r>
            <a:r>
              <a:rPr lang="en-US" altLang="zh-CN" sz="2600" dirty="0"/>
              <a:t>teacher and Chinese-native </a:t>
            </a:r>
            <a:r>
              <a:rPr lang="en-US" altLang="zh-CN" sz="2600" dirty="0" smtClean="0"/>
              <a:t>teacher </a:t>
            </a:r>
            <a:r>
              <a:rPr lang="en-US" altLang="zh-CN" sz="2600" dirty="0"/>
              <a:t>have different teaching concepts.  </a:t>
            </a:r>
          </a:p>
          <a:p>
            <a:pPr>
              <a:lnSpc>
                <a:spcPct val="130000"/>
              </a:lnSpc>
            </a:pPr>
            <a:r>
              <a:rPr lang="en-US" altLang="zh-CN" sz="2600" dirty="0"/>
              <a:t>English teacher aims at creating a mutual-respect and easy environment, and focuses more on natural language acquisition, so students are not pushed and students’ engagement is self-motivated and reluctant.</a:t>
            </a:r>
          </a:p>
          <a:p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3357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395536" y="116632"/>
            <a:ext cx="8291264" cy="6457904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dirty="0" smtClean="0"/>
              <a:t>The </a:t>
            </a:r>
            <a:r>
              <a:rPr lang="en-US" altLang="zh-CN" sz="2600" dirty="0"/>
              <a:t>class environment of the </a:t>
            </a:r>
            <a:r>
              <a:rPr lang="en-US" altLang="zh-CN" sz="2600" dirty="0" smtClean="0"/>
              <a:t>Chinese–native teacher  </a:t>
            </a:r>
            <a:r>
              <a:rPr lang="en-US" altLang="zh-CN" sz="2600" dirty="0"/>
              <a:t>is tense and the teaching is task-based, focusing on students’ language achievement,  where students’ engagement are motivated by different forms of classroom activities</a:t>
            </a:r>
            <a:r>
              <a:rPr lang="en-US" altLang="zh-CN" sz="2600" dirty="0"/>
              <a:t>.</a:t>
            </a:r>
          </a:p>
          <a:p>
            <a:pPr>
              <a:lnSpc>
                <a:spcPct val="130000"/>
              </a:lnSpc>
            </a:pPr>
            <a:r>
              <a:rPr lang="en-US" altLang="zh-CN" sz="2600" dirty="0"/>
              <a:t>Chinese-native </a:t>
            </a:r>
            <a:r>
              <a:rPr lang="en-US" altLang="zh-CN" sz="2600" dirty="0" smtClean="0"/>
              <a:t>teachers are </a:t>
            </a:r>
            <a:r>
              <a:rPr lang="en-US" altLang="zh-CN" sz="2600" dirty="0"/>
              <a:t>more reliable in task-based oral English class than  </a:t>
            </a:r>
            <a:r>
              <a:rPr lang="en-US" altLang="zh-CN" sz="2600" dirty="0" smtClean="0"/>
              <a:t>English-native teachers</a:t>
            </a:r>
            <a:r>
              <a:rPr lang="en-US" altLang="zh-CN" sz="2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9938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251520" y="731520"/>
            <a:ext cx="8784976" cy="34747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400" dirty="0"/>
              <a:t> </a:t>
            </a:r>
            <a:r>
              <a:rPr lang="en-US" altLang="zh-CN" sz="2800" dirty="0"/>
              <a:t>Pre-service training </a:t>
            </a:r>
            <a:r>
              <a:rPr lang="en-US" altLang="zh-CN" sz="2800" dirty="0" smtClean="0"/>
              <a:t>should be set before </a:t>
            </a:r>
            <a:r>
              <a:rPr lang="en-US" altLang="zh-CN" sz="2800" dirty="0"/>
              <a:t>foreign </a:t>
            </a:r>
            <a:r>
              <a:rPr lang="en-US" altLang="zh-CN" sz="2800" dirty="0" smtClean="0"/>
              <a:t>teachers are teaching </a:t>
            </a:r>
            <a:r>
              <a:rPr lang="en-US" altLang="zh-CN" sz="2800" dirty="0"/>
              <a:t>in a divergent culture background classroom.</a:t>
            </a:r>
            <a:endParaRPr lang="zh-CN" altLang="en-US" sz="28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191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520" y="1700808"/>
            <a:ext cx="8712967" cy="1728192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CN" sz="4800" dirty="0" smtClean="0"/>
              <a:t>Thank You!</a:t>
            </a:r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99450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气流">
  <a:themeElements>
    <a:clrScheme name="气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气流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气流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64</TotalTime>
  <Words>431</Words>
  <Application>Microsoft Office PowerPoint</Application>
  <PresentationFormat>全屏显示(4:3)</PresentationFormat>
  <Paragraphs>29</Paragraphs>
  <Slides>10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气流</vt:lpstr>
      <vt:lpstr>Management in EFL Speaking Classrooms by English- versus Chinese-native Speakers</vt:lpstr>
      <vt:lpstr>Introduction</vt:lpstr>
      <vt:lpstr>Research questions </vt:lpstr>
      <vt:lpstr>Research Methodology </vt:lpstr>
      <vt:lpstr> Research Hypothesis</vt:lpstr>
      <vt:lpstr>Research Findings  </vt:lpstr>
      <vt:lpstr>Conclusions and Implications</vt:lpstr>
      <vt:lpstr>PowerPoint 演示文稿</vt:lpstr>
      <vt:lpstr>PowerPoint 演示文稿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in EFL Speaking Classrooms by English- versus Chinese-native Speakers</dc:title>
  <dc:creator>TOM</dc:creator>
  <cp:lastModifiedBy>TOM</cp:lastModifiedBy>
  <cp:revision>11</cp:revision>
  <dcterms:created xsi:type="dcterms:W3CDTF">2016-06-10T06:45:57Z</dcterms:created>
  <dcterms:modified xsi:type="dcterms:W3CDTF">2016-06-10T08:05:17Z</dcterms:modified>
</cp:coreProperties>
</file>