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 id="2147483726"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135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1.4372924268236597E-2"/>
          <c:y val="4.2264590521690404E-2"/>
          <c:w val="0.53161500549516572"/>
          <c:h val="0.63828779845059691"/>
        </c:manualLayout>
      </c:layout>
      <c:pie3DChart>
        <c:varyColors val="1"/>
        <c:ser>
          <c:idx val="0"/>
          <c:order val="0"/>
          <c:tx>
            <c:strRef>
              <c:f>Sheet1!$B$1</c:f>
              <c:strCache>
                <c:ptCount val="1"/>
                <c:pt idx="0">
                  <c:v>Sales</c:v>
                </c:pt>
              </c:strCache>
            </c:strRef>
          </c:tx>
          <c:spPr>
            <a:scene3d>
              <a:camera prst="orthographicFront"/>
              <a:lightRig rig="threePt" dir="t"/>
            </a:scene3d>
            <a:sp3d/>
          </c:spPr>
          <c:explosion val="8"/>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scene3d>
                <a:camera prst="orthographicFront"/>
                <a:lightRig rig="threePt" dir="t"/>
              </a:scene3d>
              <a:sp3d/>
            </c:spPr>
            <c:extLst>
              <c:ext xmlns:c16="http://schemas.microsoft.com/office/drawing/2014/chart" uri="{C3380CC4-5D6E-409C-BE32-E72D297353CC}">
                <c16:uniqueId val="{00000001-95C8-4F3A-BFA1-0108A4AE3BCB}"/>
              </c:ext>
            </c:extLst>
          </c:dPt>
          <c:dPt>
            <c:idx val="1"/>
            <c:bubble3D val="0"/>
            <c:explosion val="6"/>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cene3d>
                <a:camera prst="orthographicFront"/>
                <a:lightRig rig="threePt" dir="t"/>
              </a:scene3d>
              <a:sp3d/>
            </c:spPr>
            <c:extLst>
              <c:ext xmlns:c16="http://schemas.microsoft.com/office/drawing/2014/chart" uri="{C3380CC4-5D6E-409C-BE32-E72D297353CC}">
                <c16:uniqueId val="{00000003-95C8-4F3A-BFA1-0108A4AE3BCB}"/>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scene3d>
                <a:camera prst="orthographicFront"/>
                <a:lightRig rig="threePt" dir="t"/>
              </a:scene3d>
              <a:sp3d/>
            </c:spPr>
            <c:extLst>
              <c:ext xmlns:c16="http://schemas.microsoft.com/office/drawing/2014/chart" uri="{C3380CC4-5D6E-409C-BE32-E72D297353CC}">
                <c16:uniqueId val="{00000005-95C8-4F3A-BFA1-0108A4AE3BCB}"/>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scene3d>
                <a:camera prst="orthographicFront"/>
                <a:lightRig rig="threePt" dir="t"/>
              </a:scene3d>
              <a:sp3d/>
            </c:spPr>
            <c:extLst>
              <c:ext xmlns:c16="http://schemas.microsoft.com/office/drawing/2014/chart" uri="{C3380CC4-5D6E-409C-BE32-E72D297353CC}">
                <c16:uniqueId val="{00000007-95C8-4F3A-BFA1-0108A4AE3BCB}"/>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scene3d>
                <a:camera prst="orthographicFront"/>
                <a:lightRig rig="threePt" dir="t"/>
              </a:scene3d>
              <a:sp3d/>
            </c:spPr>
            <c:extLst>
              <c:ext xmlns:c16="http://schemas.microsoft.com/office/drawing/2014/chart" uri="{C3380CC4-5D6E-409C-BE32-E72D297353CC}">
                <c16:uniqueId val="{00000009-95C8-4F3A-BFA1-0108A4AE3BCB}"/>
              </c:ext>
            </c:extLst>
          </c:dPt>
          <c:dLbls>
            <c:dLbl>
              <c:idx val="0"/>
              <c:layout/>
              <c:tx>
                <c:rich>
                  <a:bodyPr/>
                  <a:lstStyle/>
                  <a:p>
                    <a:r>
                      <a:rPr lang="en-US"/>
                      <a:t>46,1%</a:t>
                    </a:r>
                  </a:p>
                </c:rich>
              </c:tx>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95C8-4F3A-BFA1-0108A4AE3BCB}"/>
                </c:ext>
              </c:extLst>
            </c:dLbl>
            <c:dLbl>
              <c:idx val="1"/>
              <c:layout/>
              <c:tx>
                <c:rich>
                  <a:bodyPr/>
                  <a:lstStyle/>
                  <a:p>
                    <a:r>
                      <a:rPr lang="en-US"/>
                      <a:t>28,7%</a:t>
                    </a:r>
                  </a:p>
                </c:rich>
              </c:tx>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95C8-4F3A-BFA1-0108A4AE3BCB}"/>
                </c:ext>
              </c:extLst>
            </c:dLbl>
            <c:dLbl>
              <c:idx val="2"/>
              <c:layout/>
              <c:tx>
                <c:rich>
                  <a:bodyPr/>
                  <a:lstStyle/>
                  <a:p>
                    <a:r>
                      <a:rPr lang="en-US"/>
                      <a:t>8,3%</a:t>
                    </a:r>
                  </a:p>
                </c:rich>
              </c:tx>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5-95C8-4F3A-BFA1-0108A4AE3BCB}"/>
                </c:ext>
              </c:extLst>
            </c:dLbl>
            <c:dLbl>
              <c:idx val="3"/>
              <c:layout/>
              <c:tx>
                <c:rich>
                  <a:bodyPr/>
                  <a:lstStyle/>
                  <a:p>
                    <a:r>
                      <a:rPr lang="en-US"/>
                      <a:t>9,2%</a:t>
                    </a:r>
                  </a:p>
                </c:rich>
              </c:tx>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7-95C8-4F3A-BFA1-0108A4AE3BCB}"/>
                </c:ext>
              </c:extLst>
            </c:dLbl>
            <c:dLbl>
              <c:idx val="4"/>
              <c:layout/>
              <c:tx>
                <c:rich>
                  <a:bodyPr/>
                  <a:lstStyle/>
                  <a:p>
                    <a:r>
                      <a:rPr lang="en-US"/>
                      <a:t>7,7%</a:t>
                    </a:r>
                  </a:p>
                </c:rich>
              </c:tx>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9-95C8-4F3A-BFA1-0108A4AE3B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tr-TR"/>
              </a:p>
            </c:txPr>
            <c:showLegendKey val="0"/>
            <c:showVal val="0"/>
            <c:showCatName val="0"/>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Sheet1!$A$2:$A$6</c:f>
              <c:strCache>
                <c:ptCount val="5"/>
                <c:pt idx="0">
                  <c:v>Mobile</c:v>
                </c:pt>
                <c:pt idx="1">
                  <c:v>Laptop</c:v>
                </c:pt>
                <c:pt idx="2">
                  <c:v>Tablet</c:v>
                </c:pt>
                <c:pt idx="3">
                  <c:v>Desktop</c:v>
                </c:pt>
                <c:pt idx="4">
                  <c:v>Wifi points in the campus</c:v>
                </c:pt>
              </c:strCache>
            </c:strRef>
          </c:cat>
          <c:val>
            <c:numRef>
              <c:f>Sheet1!$B$2:$B$6</c:f>
              <c:numCache>
                <c:formatCode>General</c:formatCode>
                <c:ptCount val="5"/>
                <c:pt idx="0">
                  <c:v>86.5</c:v>
                </c:pt>
                <c:pt idx="1">
                  <c:v>53.9</c:v>
                </c:pt>
                <c:pt idx="2">
                  <c:v>15.5</c:v>
                </c:pt>
                <c:pt idx="3">
                  <c:v>17.3</c:v>
                </c:pt>
                <c:pt idx="4">
                  <c:v>14.5</c:v>
                </c:pt>
              </c:numCache>
            </c:numRef>
          </c:val>
          <c:extLst>
            <c:ext xmlns:c16="http://schemas.microsoft.com/office/drawing/2014/chart" uri="{C3380CC4-5D6E-409C-BE32-E72D297353CC}">
              <c16:uniqueId val="{0000000A-95C8-4F3A-BFA1-0108A4AE3BCB}"/>
            </c:ext>
          </c:extLst>
        </c:ser>
        <c:dLbls>
          <c:showLegendKey val="0"/>
          <c:showVal val="0"/>
          <c:showCatName val="0"/>
          <c:showSerName val="0"/>
          <c:showPercent val="1"/>
          <c:showBubbleSize val="0"/>
          <c:showLeaderLines val="1"/>
        </c:dLbls>
      </c:pie3DChart>
      <c:spPr>
        <a:noFill/>
        <a:ln>
          <a:noFill/>
        </a:ln>
        <a:effectLst/>
      </c:spPr>
    </c:plotArea>
    <c:legend>
      <c:legendPos val="r"/>
      <c:layout>
        <c:manualLayout>
          <c:xMode val="edge"/>
          <c:yMode val="edge"/>
          <c:x val="0.65275910229826895"/>
          <c:y val="1.6517970535941055E-2"/>
          <c:w val="0.25623947964313837"/>
          <c:h val="0.79442463371419059"/>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tr-TR"/>
        </a:p>
      </c:txPr>
    </c:legend>
    <c:plotVisOnly val="1"/>
    <c:dispBlanksAs val="gap"/>
    <c:showDLblsOverMax val="0"/>
  </c:chart>
  <c:spPr>
    <a:solidFill>
      <a:schemeClr val="bg1"/>
    </a:solidFill>
    <a:ln w="9525" cap="flat" cmpd="sng" algn="ctr">
      <a:noFill/>
      <a:round/>
    </a:ln>
    <a:effectLst/>
  </c:spPr>
  <c:txPr>
    <a:bodyPr/>
    <a:lstStyle/>
    <a:p>
      <a:pPr>
        <a:defRPr/>
      </a:pPr>
      <a:endParaRPr lang="tr-T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explosion val="9"/>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p3d/>
            </c:spPr>
            <c:extLst>
              <c:ext xmlns:c16="http://schemas.microsoft.com/office/drawing/2014/chart" uri="{C3380CC4-5D6E-409C-BE32-E72D297353CC}">
                <c16:uniqueId val="{00000001-2490-46B0-A9EB-61445EFCEFA9}"/>
              </c:ext>
            </c:extLst>
          </c:dPt>
          <c:dPt>
            <c:idx val="1"/>
            <c:bubble3D val="0"/>
            <c:explosion val="14"/>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sp3d/>
            </c:spPr>
            <c:extLst>
              <c:ext xmlns:c16="http://schemas.microsoft.com/office/drawing/2014/chart" uri="{C3380CC4-5D6E-409C-BE32-E72D297353CC}">
                <c16:uniqueId val="{00000003-2490-46B0-A9EB-61445EFCEFA9}"/>
              </c:ext>
            </c:extLst>
          </c:dPt>
          <c:dPt>
            <c:idx val="2"/>
            <c:bubble3D val="0"/>
            <c:explosion val="18"/>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sp3d/>
            </c:spPr>
            <c:extLst>
              <c:ext xmlns:c16="http://schemas.microsoft.com/office/drawing/2014/chart" uri="{C3380CC4-5D6E-409C-BE32-E72D297353CC}">
                <c16:uniqueId val="{00000005-2490-46B0-A9EB-61445EFCEFA9}"/>
              </c:ext>
            </c:extLst>
          </c:dPt>
          <c:dPt>
            <c:idx val="3"/>
            <c:bubble3D val="0"/>
            <c:explosion val="12"/>
            <c:spPr>
              <a:gradFill rotWithShape="1">
                <a:gsLst>
                  <a:gs pos="0">
                    <a:schemeClr val="accent2">
                      <a:lumMod val="60000"/>
                      <a:satMod val="103000"/>
                      <a:lumMod val="102000"/>
                      <a:tint val="94000"/>
                    </a:schemeClr>
                  </a:gs>
                  <a:gs pos="50000">
                    <a:schemeClr val="accent2">
                      <a:lumMod val="60000"/>
                      <a:satMod val="110000"/>
                      <a:lumMod val="100000"/>
                      <a:shade val="100000"/>
                    </a:schemeClr>
                  </a:gs>
                  <a:gs pos="100000">
                    <a:schemeClr val="accent2">
                      <a:lumMod val="60000"/>
                      <a:lumMod val="99000"/>
                      <a:satMod val="120000"/>
                      <a:shade val="78000"/>
                    </a:schemeClr>
                  </a:gs>
                </a:gsLst>
                <a:lin ang="5400000" scaled="0"/>
              </a:gradFill>
              <a:ln>
                <a:noFill/>
              </a:ln>
              <a:effectLst/>
              <a:sp3d/>
            </c:spPr>
            <c:extLst>
              <c:ext xmlns:c16="http://schemas.microsoft.com/office/drawing/2014/chart" uri="{C3380CC4-5D6E-409C-BE32-E72D297353CC}">
                <c16:uniqueId val="{00000007-2490-46B0-A9EB-61445EFCEFA9}"/>
              </c:ext>
            </c:extLst>
          </c:dPt>
          <c:dPt>
            <c:idx val="4"/>
            <c:bubble3D val="0"/>
            <c:explosion val="13"/>
            <c:spPr>
              <a:gradFill rotWithShape="1">
                <a:gsLst>
                  <a:gs pos="0">
                    <a:schemeClr val="accent4">
                      <a:lumMod val="60000"/>
                      <a:satMod val="103000"/>
                      <a:lumMod val="102000"/>
                      <a:tint val="94000"/>
                    </a:schemeClr>
                  </a:gs>
                  <a:gs pos="50000">
                    <a:schemeClr val="accent4">
                      <a:lumMod val="60000"/>
                      <a:satMod val="110000"/>
                      <a:lumMod val="100000"/>
                      <a:shade val="100000"/>
                    </a:schemeClr>
                  </a:gs>
                  <a:gs pos="100000">
                    <a:schemeClr val="accent4">
                      <a:lumMod val="60000"/>
                      <a:lumMod val="99000"/>
                      <a:satMod val="120000"/>
                      <a:shade val="78000"/>
                    </a:schemeClr>
                  </a:gs>
                </a:gsLst>
                <a:lin ang="5400000" scaled="0"/>
              </a:gradFill>
              <a:ln>
                <a:noFill/>
              </a:ln>
              <a:effectLst/>
              <a:sp3d/>
            </c:spPr>
            <c:extLst>
              <c:ext xmlns:c16="http://schemas.microsoft.com/office/drawing/2014/chart" uri="{C3380CC4-5D6E-409C-BE32-E72D297353CC}">
                <c16:uniqueId val="{00000009-2490-46B0-A9EB-61445EFCEFA9}"/>
              </c:ext>
            </c:extLst>
          </c:dPt>
          <c:dPt>
            <c:idx val="5"/>
            <c:bubble3D val="0"/>
            <c:explosion val="13"/>
            <c:spPr>
              <a:gradFill rotWithShape="1">
                <a:gsLst>
                  <a:gs pos="0">
                    <a:schemeClr val="accent6">
                      <a:lumMod val="60000"/>
                      <a:satMod val="103000"/>
                      <a:lumMod val="102000"/>
                      <a:tint val="94000"/>
                    </a:schemeClr>
                  </a:gs>
                  <a:gs pos="50000">
                    <a:schemeClr val="accent6">
                      <a:lumMod val="60000"/>
                      <a:satMod val="110000"/>
                      <a:lumMod val="100000"/>
                      <a:shade val="100000"/>
                    </a:schemeClr>
                  </a:gs>
                  <a:gs pos="100000">
                    <a:schemeClr val="accent6">
                      <a:lumMod val="60000"/>
                      <a:lumMod val="99000"/>
                      <a:satMod val="120000"/>
                      <a:shade val="78000"/>
                    </a:schemeClr>
                  </a:gs>
                </a:gsLst>
                <a:lin ang="5400000" scaled="0"/>
              </a:gradFill>
              <a:ln>
                <a:noFill/>
              </a:ln>
              <a:effectLst/>
              <a:sp3d/>
            </c:spPr>
            <c:extLst>
              <c:ext xmlns:c16="http://schemas.microsoft.com/office/drawing/2014/chart" uri="{C3380CC4-5D6E-409C-BE32-E72D297353CC}">
                <c16:uniqueId val="{0000000B-2490-46B0-A9EB-61445EFCEFA9}"/>
              </c:ext>
            </c:extLst>
          </c:dPt>
          <c:dPt>
            <c:idx val="6"/>
            <c:bubble3D val="0"/>
            <c:explosion val="10"/>
            <c:spPr>
              <a:gradFill rotWithShape="1">
                <a:gsLst>
                  <a:gs pos="0">
                    <a:schemeClr val="accent2">
                      <a:lumMod val="80000"/>
                      <a:lumOff val="20000"/>
                      <a:satMod val="103000"/>
                      <a:lumMod val="102000"/>
                      <a:tint val="94000"/>
                    </a:schemeClr>
                  </a:gs>
                  <a:gs pos="50000">
                    <a:schemeClr val="accent2">
                      <a:lumMod val="80000"/>
                      <a:lumOff val="20000"/>
                      <a:satMod val="110000"/>
                      <a:lumMod val="100000"/>
                      <a:shade val="100000"/>
                    </a:schemeClr>
                  </a:gs>
                  <a:gs pos="100000">
                    <a:schemeClr val="accent2">
                      <a:lumMod val="80000"/>
                      <a:lumOff val="20000"/>
                      <a:lumMod val="99000"/>
                      <a:satMod val="120000"/>
                      <a:shade val="78000"/>
                    </a:schemeClr>
                  </a:gs>
                </a:gsLst>
                <a:lin ang="5400000" scaled="0"/>
              </a:gradFill>
              <a:ln>
                <a:noFill/>
              </a:ln>
              <a:effectLst/>
              <a:sp3d/>
            </c:spPr>
            <c:extLst>
              <c:ext xmlns:c16="http://schemas.microsoft.com/office/drawing/2014/chart" uri="{C3380CC4-5D6E-409C-BE32-E72D297353CC}">
                <c16:uniqueId val="{0000000D-2490-46B0-A9EB-61445EFCEFA9}"/>
              </c:ext>
            </c:extLst>
          </c:dPt>
          <c:dPt>
            <c:idx val="7"/>
            <c:bubble3D val="0"/>
            <c:explosion val="14"/>
            <c:spPr>
              <a:gradFill rotWithShape="1">
                <a:gsLst>
                  <a:gs pos="0">
                    <a:schemeClr val="accent4">
                      <a:lumMod val="80000"/>
                      <a:lumOff val="20000"/>
                      <a:satMod val="103000"/>
                      <a:lumMod val="102000"/>
                      <a:tint val="94000"/>
                    </a:schemeClr>
                  </a:gs>
                  <a:gs pos="50000">
                    <a:schemeClr val="accent4">
                      <a:lumMod val="80000"/>
                      <a:lumOff val="20000"/>
                      <a:satMod val="110000"/>
                      <a:lumMod val="100000"/>
                      <a:shade val="100000"/>
                    </a:schemeClr>
                  </a:gs>
                  <a:gs pos="100000">
                    <a:schemeClr val="accent4">
                      <a:lumMod val="80000"/>
                      <a:lumOff val="20000"/>
                      <a:lumMod val="99000"/>
                      <a:satMod val="120000"/>
                      <a:shade val="78000"/>
                    </a:schemeClr>
                  </a:gs>
                </a:gsLst>
                <a:lin ang="5400000" scaled="0"/>
              </a:gradFill>
              <a:ln>
                <a:noFill/>
              </a:ln>
              <a:effectLst/>
              <a:sp3d/>
            </c:spPr>
            <c:extLst>
              <c:ext xmlns:c16="http://schemas.microsoft.com/office/drawing/2014/chart" uri="{C3380CC4-5D6E-409C-BE32-E72D297353CC}">
                <c16:uniqueId val="{0000000F-2490-46B0-A9EB-61445EFCEFA9}"/>
              </c:ext>
            </c:extLst>
          </c:dPt>
          <c:dPt>
            <c:idx val="8"/>
            <c:bubble3D val="0"/>
            <c:explosion val="11"/>
            <c:spPr>
              <a:gradFill rotWithShape="1">
                <a:gsLst>
                  <a:gs pos="0">
                    <a:schemeClr val="accent6">
                      <a:lumMod val="80000"/>
                      <a:lumOff val="20000"/>
                      <a:satMod val="103000"/>
                      <a:lumMod val="102000"/>
                      <a:tint val="94000"/>
                    </a:schemeClr>
                  </a:gs>
                  <a:gs pos="50000">
                    <a:schemeClr val="accent6">
                      <a:lumMod val="80000"/>
                      <a:lumOff val="20000"/>
                      <a:satMod val="110000"/>
                      <a:lumMod val="100000"/>
                      <a:shade val="100000"/>
                    </a:schemeClr>
                  </a:gs>
                  <a:gs pos="100000">
                    <a:schemeClr val="accent6">
                      <a:lumMod val="80000"/>
                      <a:lumOff val="20000"/>
                      <a:lumMod val="99000"/>
                      <a:satMod val="120000"/>
                      <a:shade val="78000"/>
                    </a:schemeClr>
                  </a:gs>
                </a:gsLst>
                <a:lin ang="5400000" scaled="0"/>
              </a:gradFill>
              <a:ln>
                <a:noFill/>
              </a:ln>
              <a:effectLst/>
              <a:sp3d/>
            </c:spPr>
            <c:extLst>
              <c:ext xmlns:c16="http://schemas.microsoft.com/office/drawing/2014/chart" uri="{C3380CC4-5D6E-409C-BE32-E72D297353CC}">
                <c16:uniqueId val="{00000011-2490-46B0-A9EB-61445EFCEFA9}"/>
              </c:ext>
            </c:extLst>
          </c:dPt>
          <c:dLbls>
            <c:spPr>
              <a:noFill/>
              <a:ln>
                <a:noFill/>
              </a:ln>
              <a:effectLst/>
            </c:spPr>
            <c:txPr>
              <a:bodyPr rot="0" spcFirstLastPara="1" vertOverflow="ellipsis" vert="horz" wrap="square" anchor="ctr" anchorCtr="1"/>
              <a:lstStyle/>
              <a:p>
                <a:pPr>
                  <a:defRPr sz="900" b="0" i="0" u="none" strike="noStrike" kern="1200" baseline="0">
                    <a:ln>
                      <a:noFill/>
                    </a:ln>
                    <a:solidFill>
                      <a:schemeClr val="tx2"/>
                    </a:solidFill>
                    <a:latin typeface="+mn-lt"/>
                    <a:ea typeface="+mn-ea"/>
                    <a:cs typeface="+mn-cs"/>
                  </a:defRPr>
                </a:pPr>
                <a:endParaRPr lang="tr-TR"/>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layout/>
              </c:ext>
            </c:extLst>
          </c:dLbls>
          <c:cat>
            <c:strRef>
              <c:f>Sheet1!$A$2:$A$10</c:f>
              <c:strCache>
                <c:ptCount val="9"/>
                <c:pt idx="0">
                  <c:v>Communicating with friends through social networks</c:v>
                </c:pt>
                <c:pt idx="1">
                  <c:v>Finding information</c:v>
                </c:pt>
                <c:pt idx="2">
                  <c:v>Sending emails</c:v>
                </c:pt>
                <c:pt idx="3">
                  <c:v>Online Shopping</c:v>
                </c:pt>
                <c:pt idx="4">
                  <c:v>Downloading files (films, music)</c:v>
                </c:pt>
                <c:pt idx="5">
                  <c:v>Playing interactive games</c:v>
                </c:pt>
                <c:pt idx="6">
                  <c:v>Contributing to collaborative websites (wikis, Google Docs)</c:v>
                </c:pt>
                <c:pt idx="7">
                  <c:v>Blogging</c:v>
                </c:pt>
                <c:pt idx="8">
                  <c:v>Podcasting</c:v>
                </c:pt>
              </c:strCache>
            </c:strRef>
          </c:cat>
          <c:val>
            <c:numRef>
              <c:f>Sheet1!$B$2:$B$10</c:f>
              <c:numCache>
                <c:formatCode>General</c:formatCode>
                <c:ptCount val="9"/>
                <c:pt idx="0">
                  <c:v>32.700000000000003</c:v>
                </c:pt>
                <c:pt idx="1">
                  <c:v>20.8</c:v>
                </c:pt>
                <c:pt idx="2">
                  <c:v>16.399999999999999</c:v>
                </c:pt>
                <c:pt idx="3">
                  <c:v>8.6999999999999993</c:v>
                </c:pt>
                <c:pt idx="4">
                  <c:v>9.1999999999999993</c:v>
                </c:pt>
                <c:pt idx="5">
                  <c:v>6.5</c:v>
                </c:pt>
                <c:pt idx="6">
                  <c:v>2.1</c:v>
                </c:pt>
                <c:pt idx="7">
                  <c:v>2.2999999999999998</c:v>
                </c:pt>
                <c:pt idx="8">
                  <c:v>1.7</c:v>
                </c:pt>
              </c:numCache>
            </c:numRef>
          </c:val>
          <c:extLst>
            <c:ext xmlns:c16="http://schemas.microsoft.com/office/drawing/2014/chart" uri="{C3380CC4-5D6E-409C-BE32-E72D297353CC}">
              <c16:uniqueId val="{00000012-2490-46B0-A9EB-61445EFCEFA9}"/>
            </c:ext>
          </c:extLst>
        </c:ser>
        <c:dLbls>
          <c:dLblPos val="bestFit"/>
          <c:showLegendKey val="0"/>
          <c:showVal val="1"/>
          <c:showCatName val="0"/>
          <c:showSerName val="0"/>
          <c:showPercent val="0"/>
          <c:showBubbleSize val="0"/>
          <c:showLeaderLines val="1"/>
        </c:dLbls>
      </c:pie3DChart>
      <c:spPr>
        <a:noFill/>
        <a:ln>
          <a:noFill/>
        </a:ln>
        <a:effectLst/>
      </c:spPr>
    </c:plotArea>
    <c:legend>
      <c:legendPos val="r"/>
      <c:layout/>
      <c:overlay val="0"/>
      <c:spPr>
        <a:noFill/>
        <a:ln>
          <a:noFill/>
        </a:ln>
        <a:effectLst/>
      </c:spPr>
      <c:txPr>
        <a:bodyPr rot="0" spcFirstLastPara="1" vertOverflow="ellipsis" vert="horz" wrap="square" anchor="ctr" anchorCtr="1"/>
        <a:lstStyle/>
        <a:p>
          <a:pPr>
            <a:defRPr sz="1200" b="0" i="0" u="none" strike="noStrike" kern="1200" baseline="0">
              <a:ln>
                <a:noFill/>
              </a:ln>
              <a:solidFill>
                <a:schemeClr val="tx2"/>
              </a:solidFill>
              <a:latin typeface="+mn-lt"/>
              <a:ea typeface="+mn-ea"/>
              <a:cs typeface="+mn-cs"/>
            </a:defRPr>
          </a:pPr>
          <a:endParaRPr lang="tr-TR"/>
        </a:p>
      </c:txPr>
    </c:legend>
    <c:plotVisOnly val="1"/>
    <c:dispBlanksAs val="gap"/>
    <c:showDLblsOverMax val="0"/>
  </c:chart>
  <c:spPr>
    <a:solidFill>
      <a:schemeClr val="bg1"/>
    </a:solidFill>
    <a:ln w="9525" cap="flat" cmpd="sng" algn="ctr">
      <a:noFill/>
      <a:round/>
    </a:ln>
    <a:effectLst/>
  </c:spPr>
  <c:txPr>
    <a:bodyPr/>
    <a:lstStyle/>
    <a:p>
      <a:pPr>
        <a:defRPr>
          <a:ln>
            <a:noFill/>
          </a:ln>
          <a:solidFill>
            <a:schemeClr val="tx2"/>
          </a:solidFill>
        </a:defRPr>
      </a:pPr>
      <a:endParaRPr lang="tr-T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barChart>
        <c:barDir val="bar"/>
        <c:grouping val="clustered"/>
        <c:varyColors val="0"/>
        <c:ser>
          <c:idx val="0"/>
          <c:order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Sheet1!$A$2:$A$16</c:f>
              <c:strCache>
                <c:ptCount val="15"/>
                <c:pt idx="0">
                  <c:v>Podcast</c:v>
                </c:pt>
                <c:pt idx="1">
                  <c:v>Wiki </c:v>
                </c:pt>
                <c:pt idx="2">
                  <c:v>Blog</c:v>
                </c:pt>
                <c:pt idx="3">
                  <c:v>Photo sharing sites</c:v>
                </c:pt>
                <c:pt idx="4">
                  <c:v>Voice/video chats</c:v>
                </c:pt>
                <c:pt idx="5">
                  <c:v>Instant message services</c:v>
                </c:pt>
                <c:pt idx="6">
                  <c:v>RSS and syndication</c:v>
                </c:pt>
                <c:pt idx="7">
                  <c:v>Social bookmark</c:v>
                </c:pt>
                <c:pt idx="8">
                  <c:v>Learning management systems</c:v>
                </c:pt>
                <c:pt idx="9">
                  <c:v>Social networking sites</c:v>
                </c:pt>
                <c:pt idx="10">
                  <c:v>Video/audio sharing sites</c:v>
                </c:pt>
                <c:pt idx="11">
                  <c:v>File sharing services</c:v>
                </c:pt>
                <c:pt idx="12">
                  <c:v>Search engine</c:v>
                </c:pt>
                <c:pt idx="13">
                  <c:v>Online translation tools/Dictionaries</c:v>
                </c:pt>
                <c:pt idx="14">
                  <c:v>Language learning websites</c:v>
                </c:pt>
              </c:strCache>
            </c:strRef>
          </c:cat>
          <c:val>
            <c:numRef>
              <c:f>Sheet1!$B$2:$B$16</c:f>
              <c:numCache>
                <c:formatCode>General</c:formatCode>
                <c:ptCount val="15"/>
                <c:pt idx="0">
                  <c:v>2.2999999999999998</c:v>
                </c:pt>
                <c:pt idx="1">
                  <c:v>2.5</c:v>
                </c:pt>
                <c:pt idx="2">
                  <c:v>3.5</c:v>
                </c:pt>
                <c:pt idx="3">
                  <c:v>4.5</c:v>
                </c:pt>
                <c:pt idx="4">
                  <c:v>12.3</c:v>
                </c:pt>
                <c:pt idx="5">
                  <c:v>14.8</c:v>
                </c:pt>
                <c:pt idx="6">
                  <c:v>18.100000000000001</c:v>
                </c:pt>
                <c:pt idx="7">
                  <c:v>20.3</c:v>
                </c:pt>
                <c:pt idx="8">
                  <c:v>34.700000000000003</c:v>
                </c:pt>
                <c:pt idx="9">
                  <c:v>36.6</c:v>
                </c:pt>
                <c:pt idx="10">
                  <c:v>59.2</c:v>
                </c:pt>
                <c:pt idx="11">
                  <c:v>59.5</c:v>
                </c:pt>
                <c:pt idx="12">
                  <c:v>89.3</c:v>
                </c:pt>
                <c:pt idx="13">
                  <c:v>93.2</c:v>
                </c:pt>
                <c:pt idx="14">
                  <c:v>97.6</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6="http://schemas.microsoft.com/office/drawing/2014/chart" uri="{C3380CC4-5D6E-409C-BE32-E72D297353CC}">
              <c16:uniqueId val="{00000000-3621-48C1-A77F-2DB71A8404DD}"/>
            </c:ext>
          </c:extLst>
        </c:ser>
        <c:dLbls>
          <c:showLegendKey val="0"/>
          <c:showVal val="0"/>
          <c:showCatName val="0"/>
          <c:showSerName val="0"/>
          <c:showPercent val="0"/>
          <c:showBubbleSize val="0"/>
        </c:dLbls>
        <c:gapWidth val="115"/>
        <c:overlap val="-20"/>
        <c:axId val="819315375"/>
        <c:axId val="819315791"/>
      </c:barChart>
      <c:catAx>
        <c:axId val="819315375"/>
        <c:scaling>
          <c:orientation val="minMax"/>
        </c:scaling>
        <c:delete val="0"/>
        <c:axPos val="l"/>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tr-TR"/>
          </a:p>
        </c:txPr>
        <c:crossAx val="819315791"/>
        <c:crosses val="autoZero"/>
        <c:auto val="1"/>
        <c:lblAlgn val="ctr"/>
        <c:lblOffset val="100"/>
        <c:noMultiLvlLbl val="0"/>
      </c:catAx>
      <c:valAx>
        <c:axId val="819315791"/>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81931537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9">
  <a:schemeClr val="accent6"/>
</cs:colorStyle>
</file>

<file path=ppt/charts/style1.xml><?xml version="1.0" encoding="utf-8"?>
<cs:chartStyle xmlns:cs="http://schemas.microsoft.com/office/drawing/2012/chartStyle" xmlns:a="http://schemas.openxmlformats.org/drawingml/2006/main" id="26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6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3" name="Freeform 6" title="Page Number Shape"/>
          <p:cNvSpPr/>
          <p:nvPr/>
        </p:nvSpPr>
        <p:spPr bwMode="auto">
          <a:xfrm>
            <a:off x="8736012"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816685" y="1143294"/>
            <a:ext cx="5275772" cy="4268965"/>
          </a:xfrm>
        </p:spPr>
        <p:txBody>
          <a:bodyPr anchor="t">
            <a:normAutofit/>
          </a:bodyPr>
          <a:lstStyle>
            <a:lvl1pPr algn="l">
              <a:lnSpc>
                <a:spcPct val="85000"/>
              </a:lnSpc>
              <a:defRPr sz="58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16685" y="5537926"/>
            <a:ext cx="5275772" cy="706355"/>
          </a:xfrm>
        </p:spPr>
        <p:txBody>
          <a:bodyPr>
            <a:normAutofit/>
          </a:bodyPr>
          <a:lstStyle>
            <a:lvl1pPr marL="0" indent="0" algn="l">
              <a:lnSpc>
                <a:spcPct val="114000"/>
              </a:lnSpc>
              <a:spcBef>
                <a:spcPts val="0"/>
              </a:spcBef>
              <a:buNone/>
              <a:defRPr sz="1800" b="0" i="1"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816685" y="6314441"/>
            <a:ext cx="1197467" cy="365125"/>
          </a:xfrm>
        </p:spPr>
        <p:txBody>
          <a:bodyPr/>
          <a:lstStyle>
            <a:lvl1pPr algn="l">
              <a:defRPr sz="900">
                <a:solidFill>
                  <a:schemeClr val="tx2"/>
                </a:solidFill>
              </a:defRPr>
            </a:lvl1pPr>
          </a:lstStyle>
          <a:p>
            <a:fld id="{85B4093F-E3E1-4B8C-9909-5EFF1E1826C1}" type="datetimeFigureOut">
              <a:rPr lang="tr-TR" smtClean="0"/>
              <a:t>21.06.2016</a:t>
            </a:fld>
            <a:endParaRPr lang="tr-TR"/>
          </a:p>
        </p:txBody>
      </p:sp>
      <p:sp>
        <p:nvSpPr>
          <p:cNvPr id="5" name="Footer Placeholder 4"/>
          <p:cNvSpPr>
            <a:spLocks noGrp="1"/>
          </p:cNvSpPr>
          <p:nvPr>
            <p:ph type="ftr" sz="quarter" idx="11"/>
          </p:nvPr>
        </p:nvSpPr>
        <p:spPr>
          <a:xfrm>
            <a:off x="2250444" y="6314441"/>
            <a:ext cx="3842012" cy="365125"/>
          </a:xfrm>
        </p:spPr>
        <p:txBody>
          <a:bodyPr/>
          <a:lstStyle>
            <a:lvl1pPr algn="l">
              <a:defRPr b="0">
                <a:solidFill>
                  <a:schemeClr val="tx2"/>
                </a:solidFill>
              </a:defRPr>
            </a:lvl1pPr>
          </a:lstStyle>
          <a:p>
            <a:endParaRPr lang="tr-TR"/>
          </a:p>
        </p:txBody>
      </p:sp>
      <p:sp>
        <p:nvSpPr>
          <p:cNvPr id="6" name="Slide Number Placeholder 5"/>
          <p:cNvSpPr>
            <a:spLocks noGrp="1"/>
          </p:cNvSpPr>
          <p:nvPr>
            <p:ph type="sldNum" sz="quarter" idx="12"/>
          </p:nvPr>
        </p:nvSpPr>
        <p:spPr>
          <a:xfrm>
            <a:off x="8736012" y="1416217"/>
            <a:ext cx="407987" cy="365125"/>
          </a:xfrm>
        </p:spPr>
        <p:txBody>
          <a:bodyPr/>
          <a:lstStyle>
            <a:lvl1pPr algn="r">
              <a:defRPr>
                <a:solidFill>
                  <a:schemeClr val="accent6">
                    <a:lumMod val="50000"/>
                  </a:schemeClr>
                </a:solidFill>
              </a:defRPr>
            </a:lvl1pPr>
          </a:lstStyle>
          <a:p>
            <a:fld id="{84A12AA3-B480-448F-8E71-DB822C3454AE}" type="slidenum">
              <a:rPr lang="tr-TR" smtClean="0"/>
              <a:t>‹#›</a:t>
            </a:fld>
            <a:endParaRPr lang="tr-TR"/>
          </a:p>
        </p:txBody>
      </p:sp>
      <p:cxnSp>
        <p:nvCxnSpPr>
          <p:cNvPr id="9" name="Straight Connector 8"/>
          <p:cNvCxnSpPr/>
          <p:nvPr/>
        </p:nvCxnSpPr>
        <p:spPr>
          <a:xfrm>
            <a:off x="580391" y="1257300"/>
            <a:ext cx="0" cy="560070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0391"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7745308"/>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79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5B4093F-E3E1-4B8C-9909-5EFF1E1826C1}" type="datetimeFigureOut">
              <a:rPr lang="tr-TR" smtClean="0"/>
              <a:t>21.06.2016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4A12AA3-B480-448F-8E71-DB822C3454AE}" type="slidenum">
              <a:rPr lang="tr-TR" smtClean="0"/>
              <a:t>‹#›</a:t>
            </a:fld>
            <a:endParaRPr lang="tr-TR"/>
          </a:p>
        </p:txBody>
      </p:sp>
    </p:spTree>
    <p:extLst>
      <p:ext uri="{BB962C8B-B14F-4D97-AF65-F5344CB8AC3E}">
        <p14:creationId xmlns:p14="http://schemas.microsoft.com/office/powerpoint/2010/main" val="651186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12" name="Freeform 11" title="Page Number Shape"/>
          <p:cNvSpPr/>
          <p:nvPr/>
        </p:nvSpPr>
        <p:spPr bwMode="auto">
          <a:xfrm>
            <a:off x="8736012"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460755" y="2571723"/>
            <a:ext cx="6222491" cy="3286153"/>
          </a:xfrm>
        </p:spPr>
        <p:txBody>
          <a:bodyPr anchor="t">
            <a:normAutofit/>
          </a:bodyPr>
          <a:lstStyle>
            <a:lvl1pPr>
              <a:lnSpc>
                <a:spcPct val="85000"/>
              </a:lnSpc>
              <a:defRPr sz="5800" cap="all" baseline="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460755" y="1393748"/>
            <a:ext cx="6301072" cy="819150"/>
          </a:xfrm>
        </p:spPr>
        <p:txBody>
          <a:bodyPr anchor="ctr">
            <a:normAutofit/>
          </a:bodyPr>
          <a:lstStyle>
            <a:lvl1pPr marL="0" indent="0" algn="r">
              <a:lnSpc>
                <a:spcPct val="113000"/>
              </a:lnSpc>
              <a:spcBef>
                <a:spcPts val="0"/>
              </a:spcBef>
              <a:buNone/>
              <a:defRPr sz="1800" b="0" i="1" baseline="0">
                <a:solidFill>
                  <a:schemeClr val="tx1">
                    <a:lumMod val="85000"/>
                    <a:lumOff val="1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6557216" y="6314440"/>
            <a:ext cx="1197467" cy="365125"/>
          </a:xfrm>
        </p:spPr>
        <p:txBody>
          <a:bodyPr/>
          <a:lstStyle>
            <a:lvl1pPr>
              <a:defRPr sz="900">
                <a:solidFill>
                  <a:schemeClr val="tx1">
                    <a:lumMod val="85000"/>
                    <a:lumOff val="15000"/>
                  </a:schemeClr>
                </a:solidFill>
              </a:defRPr>
            </a:lvl1pPr>
          </a:lstStyle>
          <a:p>
            <a:fld id="{85B4093F-E3E1-4B8C-9909-5EFF1E1826C1}" type="datetimeFigureOut">
              <a:rPr lang="tr-TR" smtClean="0"/>
              <a:t>21.06.2016</a:t>
            </a:fld>
            <a:endParaRPr lang="tr-TR"/>
          </a:p>
        </p:txBody>
      </p:sp>
      <p:sp>
        <p:nvSpPr>
          <p:cNvPr id="5" name="Footer Placeholder 4"/>
          <p:cNvSpPr>
            <a:spLocks noGrp="1"/>
          </p:cNvSpPr>
          <p:nvPr>
            <p:ph type="ftr" sz="quarter" idx="11"/>
          </p:nvPr>
        </p:nvSpPr>
        <p:spPr>
          <a:xfrm>
            <a:off x="1460755" y="6314441"/>
            <a:ext cx="4860170" cy="365125"/>
          </a:xfrm>
        </p:spPr>
        <p:txBody>
          <a:bodyPr/>
          <a:lstStyle>
            <a:lvl1pPr>
              <a:defRPr b="0">
                <a:solidFill>
                  <a:schemeClr val="tx1">
                    <a:lumMod val="85000"/>
                    <a:lumOff val="15000"/>
                  </a:schemeClr>
                </a:solidFill>
              </a:defRPr>
            </a:lvl1pPr>
          </a:lstStyle>
          <a:p>
            <a:endParaRPr lang="tr-TR"/>
          </a:p>
        </p:txBody>
      </p:sp>
      <p:sp>
        <p:nvSpPr>
          <p:cNvPr id="6" name="Slide Number Placeholder 5"/>
          <p:cNvSpPr>
            <a:spLocks noGrp="1"/>
          </p:cNvSpPr>
          <p:nvPr>
            <p:ph type="sldNum" sz="quarter" idx="12"/>
          </p:nvPr>
        </p:nvSpPr>
        <p:spPr>
          <a:xfrm>
            <a:off x="8736012" y="1620761"/>
            <a:ext cx="407987" cy="365125"/>
          </a:xfrm>
        </p:spPr>
        <p:txBody>
          <a:bodyPr/>
          <a:lstStyle>
            <a:lvl1pPr>
              <a:defRPr>
                <a:solidFill>
                  <a:schemeClr val="bg2"/>
                </a:solidFill>
              </a:defRPr>
            </a:lvl1pPr>
          </a:lstStyle>
          <a:p>
            <a:fld id="{84A12AA3-B480-448F-8E71-DB822C3454AE}" type="slidenum">
              <a:rPr lang="tr-TR" smtClean="0"/>
              <a:t>‹#›</a:t>
            </a:fld>
            <a:endParaRPr lang="tr-TR"/>
          </a:p>
        </p:txBody>
      </p:sp>
      <p:cxnSp>
        <p:nvCxnSpPr>
          <p:cNvPr id="10" name="Straight Connector 9"/>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1069963"/>
      </p:ext>
    </p:extLst>
  </p:cSld>
  <p:clrMapOvr>
    <a:masterClrMapping/>
  </p:clrMapOvr>
  <p:extLst mod="1">
    <p:ext uri="{DCECCB84-F9BA-43D5-87BE-67443E8EF086}">
      <p15:sldGuideLst xmlns:p15="http://schemas.microsoft.com/office/powerpoint/2012/main">
        <p15:guide id="1" pos="6456">
          <p15:clr>
            <a:srgbClr val="FBAE40"/>
          </p15:clr>
        </p15:guide>
        <p15:guide id="0" pos="484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86200" y="540628"/>
            <a:ext cx="4686300" cy="248894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86200" y="3712467"/>
            <a:ext cx="4686300" cy="248222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5B4093F-E3E1-4B8C-9909-5EFF1E1826C1}" type="datetimeFigureOut">
              <a:rPr lang="tr-TR" smtClean="0"/>
              <a:t>21.06.2016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4A12AA3-B480-448F-8E71-DB822C3454AE}" type="slidenum">
              <a:rPr lang="tr-TR" smtClean="0"/>
              <a:t>‹#›</a:t>
            </a:fld>
            <a:endParaRPr lang="tr-TR"/>
          </a:p>
        </p:txBody>
      </p:sp>
    </p:spTree>
    <p:extLst>
      <p:ext uri="{BB962C8B-B14F-4D97-AF65-F5344CB8AC3E}">
        <p14:creationId xmlns:p14="http://schemas.microsoft.com/office/powerpoint/2010/main" val="3393579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7784"/>
            <a:ext cx="2873502" cy="4956048"/>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886200" y="558065"/>
            <a:ext cx="4690872" cy="913212"/>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3886200" y="1526122"/>
            <a:ext cx="4690872" cy="175153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86200" y="3700828"/>
            <a:ext cx="4690872" cy="913759"/>
          </a:xfrm>
        </p:spPr>
        <p:txBody>
          <a:bodyPr anchor="b">
            <a:normAutofit/>
          </a:bodyPr>
          <a:lstStyle>
            <a:lvl1pPr marL="0" indent="0">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3886200" y="4669432"/>
            <a:ext cx="4690872" cy="17521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5B4093F-E3E1-4B8C-9909-5EFF1E1826C1}" type="datetimeFigureOut">
              <a:rPr lang="tr-TR" smtClean="0"/>
              <a:t>21.06.2016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4A12AA3-B480-448F-8E71-DB822C3454AE}" type="slidenum">
              <a:rPr lang="tr-TR" smtClean="0"/>
              <a:t>‹#›</a:t>
            </a:fld>
            <a:endParaRPr lang="tr-TR"/>
          </a:p>
        </p:txBody>
      </p:sp>
    </p:spTree>
    <p:extLst>
      <p:ext uri="{BB962C8B-B14F-4D97-AF65-F5344CB8AC3E}">
        <p14:creationId xmlns:p14="http://schemas.microsoft.com/office/powerpoint/2010/main" val="547566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5B4093F-E3E1-4B8C-9909-5EFF1E1826C1}" type="datetimeFigureOut">
              <a:rPr lang="tr-TR" smtClean="0"/>
              <a:t>21.06.2016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4A12AA3-B480-448F-8E71-DB822C3454AE}" type="slidenum">
              <a:rPr lang="tr-TR" smtClean="0"/>
              <a:t>‹#›</a:t>
            </a:fld>
            <a:endParaRPr lang="tr-TR"/>
          </a:p>
        </p:txBody>
      </p:sp>
    </p:spTree>
    <p:extLst>
      <p:ext uri="{BB962C8B-B14F-4D97-AF65-F5344CB8AC3E}">
        <p14:creationId xmlns:p14="http://schemas.microsoft.com/office/powerpoint/2010/main" val="3815188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B4093F-E3E1-4B8C-9909-5EFF1E1826C1}" type="datetimeFigureOut">
              <a:rPr lang="tr-TR" smtClean="0"/>
              <a:t>21.06.2016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84A12AA3-B480-448F-8E71-DB822C3454AE}" type="slidenum">
              <a:rPr lang="tr-TR" smtClean="0"/>
              <a:t>‹#›</a:t>
            </a:fld>
            <a:endParaRPr lang="tr-TR"/>
          </a:p>
        </p:txBody>
      </p:sp>
    </p:spTree>
    <p:extLst>
      <p:ext uri="{BB962C8B-B14F-4D97-AF65-F5344CB8AC3E}">
        <p14:creationId xmlns:p14="http://schemas.microsoft.com/office/powerpoint/2010/main" val="2157420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5479"/>
            <a:ext cx="2879082" cy="1921022"/>
          </a:xfrm>
        </p:spPr>
        <p:txBody>
          <a:bodyPr anchor="t">
            <a:noAutofit/>
          </a:bodyPr>
          <a:lstStyle>
            <a:lvl1pPr>
              <a:lnSpc>
                <a:spcPct val="93000"/>
              </a:lnSpc>
              <a:defRPr sz="3000"/>
            </a:lvl1pPr>
          </a:lstStyle>
          <a:p>
            <a:r>
              <a:rPr lang="en-US" smtClean="0"/>
              <a:t>Click to edit Master title style</a:t>
            </a:r>
            <a:endParaRPr lang="en-US" dirty="0"/>
          </a:p>
        </p:txBody>
      </p:sp>
      <p:sp>
        <p:nvSpPr>
          <p:cNvPr id="3" name="Content Placeholder 2"/>
          <p:cNvSpPr>
            <a:spLocks noGrp="1"/>
          </p:cNvSpPr>
          <p:nvPr>
            <p:ph idx="1"/>
          </p:nvPr>
        </p:nvSpPr>
        <p:spPr>
          <a:xfrm>
            <a:off x="3886200" y="564147"/>
            <a:ext cx="4686300" cy="5622644"/>
          </a:xfrm>
        </p:spPr>
        <p:txBody>
          <a:bodyPr/>
          <a:lstStyle>
            <a:lvl1pPr>
              <a:lnSpc>
                <a:spcPct val="112000"/>
              </a:lnSpc>
              <a:defRPr sz="2000"/>
            </a:lvl1pPr>
            <a:lvl2pPr>
              <a:lnSpc>
                <a:spcPct val="112000"/>
              </a:lnSpc>
              <a:defRPr sz="1800"/>
            </a:lvl2pPr>
            <a:lvl3pPr>
              <a:lnSpc>
                <a:spcPct val="112000"/>
              </a:lnSpc>
              <a:defRPr sz="1600"/>
            </a:lvl3pPr>
            <a:lvl4pPr>
              <a:lnSpc>
                <a:spcPct val="112000"/>
              </a:lnSpc>
              <a:defRPr sz="1400"/>
            </a:lvl4pPr>
            <a:lvl5pPr>
              <a:lnSpc>
                <a:spcPct val="112000"/>
              </a:lnSpc>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 y="2621513"/>
            <a:ext cx="2879082" cy="3239537"/>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85B4093F-E3E1-4B8C-9909-5EFF1E1826C1}" type="datetimeFigureOut">
              <a:rPr lang="tr-TR" smtClean="0"/>
              <a:t>21.06.2016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4A12AA3-B480-448F-8E71-DB822C3454AE}" type="slidenum">
              <a:rPr lang="tr-TR" smtClean="0"/>
              <a:t>‹#›</a:t>
            </a:fld>
            <a:endParaRPr lang="tr-TR"/>
          </a:p>
        </p:txBody>
      </p:sp>
    </p:spTree>
    <p:extLst>
      <p:ext uri="{BB962C8B-B14F-4D97-AF65-F5344CB8AC3E}">
        <p14:creationId xmlns:p14="http://schemas.microsoft.com/office/powerpoint/2010/main" val="3257750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1" y="557262"/>
            <a:ext cx="2882528" cy="1919239"/>
          </a:xfrm>
        </p:spPr>
        <p:txBody>
          <a:bodyPr anchor="t">
            <a:noAutofit/>
          </a:bodyPr>
          <a:lstStyle>
            <a:lvl1pPr>
              <a:lnSpc>
                <a:spcPct val="93000"/>
              </a:lnSpc>
              <a:defRPr sz="30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943350" y="1"/>
            <a:ext cx="4629150"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571501" y="2621512"/>
            <a:ext cx="2882528" cy="3236976"/>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85B4093F-E3E1-4B8C-9909-5EFF1E1826C1}" type="datetimeFigureOut">
              <a:rPr lang="tr-TR" smtClean="0"/>
              <a:t>21.06.2016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4A12AA3-B480-448F-8E71-DB822C3454AE}" type="slidenum">
              <a:rPr lang="tr-TR" smtClean="0"/>
              <a:t>‹#›</a:t>
            </a:fld>
            <a:endParaRPr lang="tr-TR"/>
          </a:p>
        </p:txBody>
      </p:sp>
    </p:spTree>
    <p:extLst>
      <p:ext uri="{BB962C8B-B14F-4D97-AF65-F5344CB8AC3E}">
        <p14:creationId xmlns:p14="http://schemas.microsoft.com/office/powerpoint/2010/main" val="3755707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886200" y="640080"/>
            <a:ext cx="4686299" cy="5584142"/>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5B4093F-E3E1-4B8C-9909-5EFF1E1826C1}" type="datetimeFigureOut">
              <a:rPr lang="tr-TR" smtClean="0"/>
              <a:t>21.06.2016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4A12AA3-B480-448F-8E71-DB822C3454AE}" type="slidenum">
              <a:rPr lang="tr-TR" smtClean="0"/>
              <a:t>‹#›</a:t>
            </a:fld>
            <a:endParaRPr lang="tr-TR"/>
          </a:p>
        </p:txBody>
      </p:sp>
    </p:spTree>
    <p:extLst>
      <p:ext uri="{BB962C8B-B14F-4D97-AF65-F5344CB8AC3E}">
        <p14:creationId xmlns:p14="http://schemas.microsoft.com/office/powerpoint/2010/main" val="42768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Vertical Title 1"/>
          <p:cNvSpPr>
            <a:spLocks noGrp="1"/>
          </p:cNvSpPr>
          <p:nvPr>
            <p:ph type="title" orient="vert"/>
          </p:nvPr>
        </p:nvSpPr>
        <p:spPr>
          <a:xfrm>
            <a:off x="5993074" y="642931"/>
            <a:ext cx="1835003" cy="4678106"/>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642933"/>
            <a:ext cx="5303009" cy="467810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902140" y="5927132"/>
            <a:ext cx="2861142" cy="365125"/>
          </a:xfrm>
        </p:spPr>
        <p:txBody>
          <a:bodyPr/>
          <a:lstStyle/>
          <a:p>
            <a:fld id="{85B4093F-E3E1-4B8C-9909-5EFF1E1826C1}" type="datetimeFigureOut">
              <a:rPr lang="tr-TR" smtClean="0"/>
              <a:t>21.06.2016</a:t>
            </a:fld>
            <a:endParaRPr lang="tr-TR"/>
          </a:p>
        </p:txBody>
      </p:sp>
      <p:sp>
        <p:nvSpPr>
          <p:cNvPr id="5" name="Footer Placeholder 4"/>
          <p:cNvSpPr>
            <a:spLocks noGrp="1"/>
          </p:cNvSpPr>
          <p:nvPr>
            <p:ph type="ftr" sz="quarter" idx="11"/>
          </p:nvPr>
        </p:nvSpPr>
        <p:spPr>
          <a:xfrm>
            <a:off x="4902140" y="6315950"/>
            <a:ext cx="2861142" cy="365125"/>
          </a:xfrm>
        </p:spPr>
        <p:txBody>
          <a:bodyPr/>
          <a:lstStyle/>
          <a:p>
            <a:endParaRPr lang="tr-TR"/>
          </a:p>
        </p:txBody>
      </p:sp>
      <p:sp>
        <p:nvSpPr>
          <p:cNvPr id="6" name="Slide Number Placeholder 5"/>
          <p:cNvSpPr>
            <a:spLocks noGrp="1"/>
          </p:cNvSpPr>
          <p:nvPr>
            <p:ph type="sldNum" sz="quarter" idx="12"/>
          </p:nvPr>
        </p:nvSpPr>
        <p:spPr>
          <a:xfrm>
            <a:off x="8736012" y="5607593"/>
            <a:ext cx="407987" cy="365125"/>
          </a:xfrm>
        </p:spPr>
        <p:txBody>
          <a:bodyPr/>
          <a:lstStyle/>
          <a:p>
            <a:fld id="{84A12AA3-B480-448F-8E71-DB822C3454AE}" type="slidenum">
              <a:rPr lang="tr-TR" smtClean="0"/>
              <a:t>‹#›</a:t>
            </a:fld>
            <a:endParaRPr lang="tr-TR"/>
          </a:p>
        </p:txBody>
      </p:sp>
      <p:cxnSp>
        <p:nvCxnSpPr>
          <p:cNvPr id="13" name="Straight Connector 12"/>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6646967"/>
      </p:ext>
    </p:extLst>
  </p:cSld>
  <p:clrMapOvr>
    <a:masterClrMapping/>
  </p:clrMapOvr>
  <p:extLst mod="1">
    <p:ext uri="{DCECCB84-F9BA-43D5-87BE-67443E8EF086}">
      <p15:sldGuideLst xmlns:p15="http://schemas.microsoft.com/office/powerpoint/2012/main">
        <p15:guide id="1" pos="6456">
          <p15:clr>
            <a:srgbClr val="FBAE40"/>
          </p15:clr>
        </p15:guide>
        <p15:guide id="0" pos="484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85B4093F-E3E1-4B8C-9909-5EFF1E1826C1}" type="datetimeFigureOut">
              <a:rPr lang="tr-TR" smtClean="0"/>
              <a:t>21.06.2016</a:t>
            </a:fld>
            <a:endParaRPr lang="tr-TR"/>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tr-TR"/>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84A12AA3-B480-448F-8E71-DB822C3454AE}" type="slidenum">
              <a:rPr lang="tr-TR" smtClean="0"/>
              <a:t>‹#›</a:t>
            </a:fld>
            <a:endParaRPr lang="tr-TR"/>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643543576"/>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5B4093F-E3E1-4B8C-9909-5EFF1E1826C1}" type="datetimeFigureOut">
              <a:rPr lang="tr-TR" smtClean="0"/>
              <a:t>21.06.2016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4A12AA3-B480-448F-8E71-DB822C3454AE}" type="slidenum">
              <a:rPr lang="tr-TR" smtClean="0"/>
              <a:t>‹#›</a:t>
            </a:fld>
            <a:endParaRPr lang="tr-TR"/>
          </a:p>
        </p:txBody>
      </p:sp>
    </p:spTree>
    <p:extLst>
      <p:ext uri="{BB962C8B-B14F-4D97-AF65-F5344CB8AC3E}">
        <p14:creationId xmlns:p14="http://schemas.microsoft.com/office/powerpoint/2010/main" val="40592150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85B4093F-E3E1-4B8C-9909-5EFF1E1826C1}" type="datetimeFigureOut">
              <a:rPr lang="tr-TR" smtClean="0"/>
              <a:t>21.06.2016</a:t>
            </a:fld>
            <a:endParaRPr lang="tr-TR"/>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tr-TR"/>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84A12AA3-B480-448F-8E71-DB822C3454AE}" type="slidenum">
              <a:rPr lang="tr-TR" smtClean="0"/>
              <a:t>‹#›</a:t>
            </a:fld>
            <a:endParaRPr lang="tr-TR"/>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913676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5B4093F-E3E1-4B8C-9909-5EFF1E1826C1}" type="datetimeFigureOut">
              <a:rPr lang="tr-TR" smtClean="0"/>
              <a:t>21.06.2016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4A12AA3-B480-448F-8E71-DB822C3454AE}" type="slidenum">
              <a:rPr lang="tr-TR" smtClean="0"/>
              <a:t>‹#›</a:t>
            </a:fld>
            <a:endParaRPr lang="tr-TR"/>
          </a:p>
        </p:txBody>
      </p:sp>
    </p:spTree>
    <p:extLst>
      <p:ext uri="{BB962C8B-B14F-4D97-AF65-F5344CB8AC3E}">
        <p14:creationId xmlns:p14="http://schemas.microsoft.com/office/powerpoint/2010/main" val="12609202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5B4093F-E3E1-4B8C-9909-5EFF1E1826C1}" type="datetimeFigureOut">
              <a:rPr lang="tr-TR" smtClean="0"/>
              <a:t>21.06.2016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4A12AA3-B480-448F-8E71-DB822C3454AE}" type="slidenum">
              <a:rPr lang="tr-TR" smtClean="0"/>
              <a:t>‹#›</a:t>
            </a:fld>
            <a:endParaRPr lang="tr-TR"/>
          </a:p>
        </p:txBody>
      </p:sp>
    </p:spTree>
    <p:extLst>
      <p:ext uri="{BB962C8B-B14F-4D97-AF65-F5344CB8AC3E}">
        <p14:creationId xmlns:p14="http://schemas.microsoft.com/office/powerpoint/2010/main" val="3375616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5B4093F-E3E1-4B8C-9909-5EFF1E1826C1}" type="datetimeFigureOut">
              <a:rPr lang="tr-TR" smtClean="0"/>
              <a:t>21.06.2016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4A12AA3-B480-448F-8E71-DB822C3454AE}" type="slidenum">
              <a:rPr lang="tr-TR" smtClean="0"/>
              <a:t>‹#›</a:t>
            </a:fld>
            <a:endParaRPr lang="tr-TR"/>
          </a:p>
        </p:txBody>
      </p:sp>
    </p:spTree>
    <p:extLst>
      <p:ext uri="{BB962C8B-B14F-4D97-AF65-F5344CB8AC3E}">
        <p14:creationId xmlns:p14="http://schemas.microsoft.com/office/powerpoint/2010/main" val="26769937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B4093F-E3E1-4B8C-9909-5EFF1E1826C1}" type="datetimeFigureOut">
              <a:rPr lang="tr-TR" smtClean="0"/>
              <a:t>21.06.2016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84A12AA3-B480-448F-8E71-DB822C3454AE}" type="slidenum">
              <a:rPr lang="tr-TR" smtClean="0"/>
              <a:t>‹#›</a:t>
            </a:fld>
            <a:endParaRPr lang="tr-TR"/>
          </a:p>
        </p:txBody>
      </p:sp>
    </p:spTree>
    <p:extLst>
      <p:ext uri="{BB962C8B-B14F-4D97-AF65-F5344CB8AC3E}">
        <p14:creationId xmlns:p14="http://schemas.microsoft.com/office/powerpoint/2010/main" val="26285252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85B4093F-E3E1-4B8C-9909-5EFF1E1826C1}" type="datetimeFigureOut">
              <a:rPr lang="tr-TR" smtClean="0"/>
              <a:t>21.06.2016</a:t>
            </a:fld>
            <a:endParaRPr lang="tr-TR"/>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tr-TR"/>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84A12AA3-B480-448F-8E71-DB822C3454AE}" type="slidenum">
              <a:rPr lang="tr-TR" smtClean="0"/>
              <a:t>‹#›</a:t>
            </a:fld>
            <a:endParaRPr lang="tr-TR"/>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295957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85B4093F-E3E1-4B8C-9909-5EFF1E1826C1}" type="datetimeFigureOut">
              <a:rPr lang="tr-TR" smtClean="0"/>
              <a:t>21.06.2016</a:t>
            </a:fld>
            <a:endParaRPr lang="tr-TR"/>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tr-TR"/>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84A12AA3-B480-448F-8E71-DB822C3454AE}" type="slidenum">
              <a:rPr lang="tr-TR" smtClean="0"/>
              <a:t>‹#›</a:t>
            </a:fld>
            <a:endParaRPr lang="tr-TR"/>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856072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5B4093F-E3E1-4B8C-9909-5EFF1E1826C1}" type="datetimeFigureOut">
              <a:rPr lang="tr-TR" smtClean="0"/>
              <a:t>21.06.2016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4A12AA3-B480-448F-8E71-DB822C3454AE}" type="slidenum">
              <a:rPr lang="tr-TR" smtClean="0"/>
              <a:t>‹#›</a:t>
            </a:fld>
            <a:endParaRPr lang="tr-TR"/>
          </a:p>
        </p:txBody>
      </p:sp>
    </p:spTree>
    <p:extLst>
      <p:ext uri="{BB962C8B-B14F-4D97-AF65-F5344CB8AC3E}">
        <p14:creationId xmlns:p14="http://schemas.microsoft.com/office/powerpoint/2010/main" val="6380982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5B4093F-E3E1-4B8C-9909-5EFF1E1826C1}" type="datetimeFigureOut">
              <a:rPr lang="tr-TR" smtClean="0"/>
              <a:t>21.06.2016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4A12AA3-B480-448F-8E71-DB822C3454AE}" type="slidenum">
              <a:rPr lang="tr-TR" smtClean="0"/>
              <a:t>‹#›</a:t>
            </a:fld>
            <a:endParaRPr lang="tr-TR"/>
          </a:p>
        </p:txBody>
      </p:sp>
    </p:spTree>
    <p:extLst>
      <p:ext uri="{BB962C8B-B14F-4D97-AF65-F5344CB8AC3E}">
        <p14:creationId xmlns:p14="http://schemas.microsoft.com/office/powerpoint/2010/main" val="311197825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571500" y="559678"/>
            <a:ext cx="2875430" cy="495249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886200" y="569066"/>
            <a:ext cx="4686299" cy="5655156"/>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71501" y="5930061"/>
            <a:ext cx="2861142" cy="365125"/>
          </a:xfrm>
          <a:prstGeom prst="rect">
            <a:avLst/>
          </a:prstGeom>
        </p:spPr>
        <p:txBody>
          <a:bodyPr vert="horz" lIns="91440" tIns="45720" rIns="91440" bIns="45720" rtlCol="0" anchor="t"/>
          <a:lstStyle>
            <a:lvl1pPr algn="r">
              <a:defRPr sz="750" b="0" i="1" baseline="0">
                <a:solidFill>
                  <a:schemeClr val="tx1">
                    <a:lumMod val="85000"/>
                    <a:lumOff val="15000"/>
                  </a:schemeClr>
                </a:solidFill>
                <a:latin typeface="+mj-lt"/>
              </a:defRPr>
            </a:lvl1pPr>
          </a:lstStyle>
          <a:p>
            <a:fld id="{85B4093F-E3E1-4B8C-9909-5EFF1E1826C1}" type="datetimeFigureOut">
              <a:rPr lang="tr-TR" smtClean="0"/>
              <a:t>21.06.2016</a:t>
            </a:fld>
            <a:endParaRPr lang="tr-TR"/>
          </a:p>
        </p:txBody>
      </p:sp>
      <p:sp>
        <p:nvSpPr>
          <p:cNvPr id="5" name="Footer Placeholder 4"/>
          <p:cNvSpPr>
            <a:spLocks noGrp="1"/>
          </p:cNvSpPr>
          <p:nvPr>
            <p:ph type="ftr" sz="quarter" idx="3"/>
          </p:nvPr>
        </p:nvSpPr>
        <p:spPr>
          <a:xfrm>
            <a:off x="571501" y="6314441"/>
            <a:ext cx="2861142" cy="365125"/>
          </a:xfrm>
          <a:prstGeom prst="rect">
            <a:avLst/>
          </a:prstGeom>
        </p:spPr>
        <p:txBody>
          <a:bodyPr vert="horz" lIns="91440" tIns="45720" rIns="91440" bIns="45720" rtlCol="0" anchor="t"/>
          <a:lstStyle>
            <a:lvl1pPr algn="r">
              <a:defRPr sz="1100" b="1" i="1" baseline="0">
                <a:solidFill>
                  <a:schemeClr val="tx1">
                    <a:lumMod val="85000"/>
                    <a:lumOff val="15000"/>
                  </a:schemeClr>
                </a:solidFill>
                <a:latin typeface="+mj-lt"/>
              </a:defRPr>
            </a:lvl1pPr>
          </a:lstStyle>
          <a:p>
            <a:endParaRPr lang="tr-TR"/>
          </a:p>
        </p:txBody>
      </p:sp>
      <p:sp>
        <p:nvSpPr>
          <p:cNvPr id="6" name="Slide Number Placeholder 5"/>
          <p:cNvSpPr>
            <a:spLocks noGrp="1"/>
          </p:cNvSpPr>
          <p:nvPr>
            <p:ph type="sldNum" sz="quarter" idx="4"/>
          </p:nvPr>
        </p:nvSpPr>
        <p:spPr>
          <a:xfrm>
            <a:off x="8736012" y="5607593"/>
            <a:ext cx="407987" cy="365125"/>
          </a:xfrm>
          <a:prstGeom prst="rect">
            <a:avLst/>
          </a:prstGeom>
        </p:spPr>
        <p:txBody>
          <a:bodyPr vert="horz" lIns="91440" tIns="45720" rIns="91440" bIns="45720" rtlCol="0" anchor="ctr"/>
          <a:lstStyle>
            <a:lvl1pPr algn="r">
              <a:defRPr sz="1100" b="0" i="1" baseline="0">
                <a:solidFill>
                  <a:schemeClr val="bg2"/>
                </a:solidFill>
                <a:latin typeface="+mj-lt"/>
              </a:defRPr>
            </a:lvl1pPr>
          </a:lstStyle>
          <a:p>
            <a:fld id="{84A12AA3-B480-448F-8E71-DB822C3454AE}" type="slidenum">
              <a:rPr lang="tr-TR" smtClean="0"/>
              <a:t>‹#›</a:t>
            </a:fld>
            <a:endParaRPr lang="tr-TR"/>
          </a:p>
        </p:txBody>
      </p:sp>
      <p:cxnSp>
        <p:nvCxnSpPr>
          <p:cNvPr id="10" name="Straight Connector 9"/>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7442716"/>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r" defTabSz="685800" rtl="0" eaLnBrk="1" latinLnBrk="0" hangingPunct="1">
        <a:lnSpc>
          <a:spcPct val="90000"/>
        </a:lnSpc>
        <a:spcBef>
          <a:spcPct val="0"/>
        </a:spcBef>
        <a:buNone/>
        <a:defRPr sz="3800" b="0" i="1" kern="1200" baseline="0">
          <a:solidFill>
            <a:schemeClr val="tx1">
              <a:lumMod val="85000"/>
              <a:lumOff val="15000"/>
            </a:schemeClr>
          </a:solidFill>
          <a:latin typeface="+mj-lt"/>
          <a:ea typeface="+mj-ea"/>
          <a:cs typeface="+mj-cs"/>
        </a:defRPr>
      </a:lvl1pPr>
    </p:titleStyle>
    <p:bodyStyle>
      <a:lvl1pPr marL="283464" indent="-283464" algn="l" defTabSz="6858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6858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6858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6858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6858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685800" rtl="0" eaLnBrk="1" latinLnBrk="0" hangingPunct="1">
        <a:lnSpc>
          <a:spcPct val="112000"/>
        </a:lnSpc>
        <a:spcBef>
          <a:spcPts val="975"/>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12598" algn="l" defTabSz="685800" rtl="0" eaLnBrk="1" latinLnBrk="0" hangingPunct="1">
        <a:lnSpc>
          <a:spcPct val="112000"/>
        </a:lnSpc>
        <a:spcBef>
          <a:spcPts val="9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32">
          <p15:clr>
            <a:srgbClr val="F26B43"/>
          </p15:clr>
        </p15:guide>
        <p15:guide id="2" pos="480">
          <p15:clr>
            <a:srgbClr val="F26B43"/>
          </p15:clr>
        </p15:guide>
        <p15:guide id="3" pos="7200">
          <p15:clr>
            <a:srgbClr val="F26B43"/>
          </p15:clr>
        </p15:guide>
        <p15:guide id="4" pos="3264">
          <p15:clr>
            <a:srgbClr val="F26B43"/>
          </p15:clr>
        </p15:guide>
        <p15:guide id="0" pos="2124">
          <p15:clr>
            <a:srgbClr val="F26B43"/>
          </p15:clr>
        </p15:guide>
        <p15:guide id="5" pos="360">
          <p15:clr>
            <a:srgbClr val="F26B43"/>
          </p15:clr>
        </p15:guide>
        <p15:guide id="6" orient="horz" pos="432">
          <p15:clr>
            <a:srgbClr val="F26B43"/>
          </p15:clr>
        </p15:guide>
        <p15:guide id="7" pos="5400">
          <p15:clr>
            <a:srgbClr val="F26B43"/>
          </p15:clr>
        </p15:guide>
        <p15:guide id="8" pos="244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85B4093F-E3E1-4B8C-9909-5EFF1E1826C1}" type="datetimeFigureOut">
              <a:rPr lang="tr-TR" smtClean="0"/>
              <a:t>21.06.2016</a:t>
            </a:fld>
            <a:endParaRPr lang="tr-TR"/>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tr-TR"/>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84A12AA3-B480-448F-8E71-DB822C3454AE}" type="slidenum">
              <a:rPr lang="tr-TR" smtClean="0"/>
              <a:t>‹#›</a:t>
            </a:fld>
            <a:endParaRPr lang="tr-TR"/>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43167045"/>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12">
          <p15:clr>
            <a:srgbClr val="F26B43"/>
          </p15:clr>
        </p15:guide>
        <p15:guide id="2" pos="936">
          <p15:clr>
            <a:srgbClr val="F26B43"/>
          </p15:clr>
        </p15:guide>
        <p15:guide id="3" pos="864">
          <p15:clr>
            <a:srgbClr val="F26B43"/>
          </p15:clr>
        </p15:guide>
        <p15:guide id="0" orient="horz" pos="1368">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ags" Target="../tags/tag1.xml"/><Relationship Id="rId5" Type="http://schemas.openxmlformats.org/officeDocument/2006/relationships/image" Target="../media/image1.png"/><Relationship Id="rId4"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5" Type="http://schemas.openxmlformats.org/officeDocument/2006/relationships/image" Target="../media/image1.png"/><Relationship Id="rId4"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3.xml"/><Relationship Id="rId5" Type="http://schemas.openxmlformats.org/officeDocument/2006/relationships/image" Target="../media/image1.png"/><Relationship Id="rId4"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4.xml"/><Relationship Id="rId5" Type="http://schemas.openxmlformats.org/officeDocument/2006/relationships/image" Target="../media/image1.png"/><Relationship Id="rId4"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1.png"/><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1.png"/><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1.png"/><Relationship Id="rId4" Type="http://schemas.openxmlformats.org/officeDocument/2006/relationships/chart" Target="../charts/chart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8399" y="926433"/>
            <a:ext cx="6815669" cy="2189746"/>
          </a:xfrm>
        </p:spPr>
        <p:txBody>
          <a:bodyPr/>
          <a:lstStyle/>
          <a:p>
            <a:r>
              <a:rPr lang="en-US" sz="4800" dirty="0"/>
              <a:t>USE OF WEB 2.0 TOOLS AMONG EFL LEARNERS </a:t>
            </a:r>
            <a:endParaRPr lang="tr-TR" sz="4800" dirty="0"/>
          </a:p>
        </p:txBody>
      </p:sp>
      <p:sp>
        <p:nvSpPr>
          <p:cNvPr id="3" name="Subtitle 2"/>
          <p:cNvSpPr>
            <a:spLocks noGrp="1"/>
          </p:cNvSpPr>
          <p:nvPr>
            <p:ph type="subTitle" idx="1"/>
          </p:nvPr>
        </p:nvSpPr>
        <p:spPr>
          <a:xfrm>
            <a:off x="3547853" y="5561989"/>
            <a:ext cx="5275772" cy="706355"/>
          </a:xfrm>
        </p:spPr>
        <p:txBody>
          <a:bodyPr>
            <a:normAutofit lnSpcReduction="10000"/>
          </a:bodyPr>
          <a:lstStyle/>
          <a:p>
            <a:pPr algn="r"/>
            <a:r>
              <a:rPr lang="tr-TR" dirty="0" smtClean="0"/>
              <a:t>Aysel Şahin Kızıl, PhD.</a:t>
            </a:r>
          </a:p>
          <a:p>
            <a:pPr algn="r"/>
            <a:r>
              <a:rPr lang="tr-TR" dirty="0" smtClean="0"/>
              <a:t>Fırat University, Turkey</a:t>
            </a:r>
            <a:endParaRPr lang="tr-TR" dirty="0"/>
          </a:p>
        </p:txBody>
      </p:sp>
      <p:sp>
        <p:nvSpPr>
          <p:cNvPr id="5" name="TextBox 4"/>
          <p:cNvSpPr txBox="1"/>
          <p:nvPr/>
        </p:nvSpPr>
        <p:spPr>
          <a:xfrm>
            <a:off x="1347537" y="3284621"/>
            <a:ext cx="5606716" cy="1908215"/>
          </a:xfrm>
          <a:prstGeom prst="rect">
            <a:avLst/>
          </a:prstGeom>
          <a:noFill/>
        </p:spPr>
        <p:txBody>
          <a:bodyPr wrap="square" rtlCol="0">
            <a:spAutoFit/>
          </a:bodyPr>
          <a:lstStyle/>
          <a:p>
            <a:pPr algn="ctr"/>
            <a:r>
              <a:rPr lang="en-US" sz="2000" b="1" dirty="0"/>
              <a:t>The 4</a:t>
            </a:r>
            <a:r>
              <a:rPr lang="en-US" sz="2000" b="1" baseline="30000" dirty="0"/>
              <a:t>th</a:t>
            </a:r>
            <a:r>
              <a:rPr lang="en-US" sz="2000" b="1" dirty="0"/>
              <a:t> UI International Research Conference</a:t>
            </a:r>
            <a:br>
              <a:rPr lang="en-US" sz="2000" b="1" dirty="0"/>
            </a:br>
            <a:r>
              <a:rPr lang="en-US" sz="2000" b="1" dirty="0"/>
              <a:t>Building Global Connections in Research</a:t>
            </a:r>
            <a:br>
              <a:rPr lang="en-US" sz="2000" b="1" dirty="0"/>
            </a:br>
            <a:r>
              <a:rPr lang="en-US" sz="2000" b="1" dirty="0"/>
              <a:t/>
            </a:r>
            <a:br>
              <a:rPr lang="en-US" sz="2000" b="1" dirty="0"/>
            </a:br>
            <a:r>
              <a:rPr lang="en-US" sz="2000" b="1" dirty="0"/>
              <a:t>June 24 – 26, 2016 </a:t>
            </a:r>
            <a:br>
              <a:rPr lang="en-US" sz="2000" b="1" dirty="0"/>
            </a:br>
            <a:r>
              <a:rPr lang="en-US" sz="2000" b="1" dirty="0"/>
              <a:t>Jacksonville, Florida, USA</a:t>
            </a:r>
          </a:p>
          <a:p>
            <a:endParaRPr lang="tr-TR"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496718509"/>
      </p:ext>
    </p:extLst>
  </p:cSld>
  <p:clrMapOvr>
    <a:masterClrMapping/>
  </p:clrMapOvr>
  <mc:AlternateContent xmlns:mc="http://schemas.openxmlformats.org/markup-compatibility/2006">
    <mc:Choice xmlns:p14="http://schemas.microsoft.com/office/powerpoint/2010/main" Requires="p14">
      <p:transition spd="slow" p14:dur="2000" advTm="10732"/>
    </mc:Choice>
    <mc:Fallback>
      <p:transition spd="slow" advTm="107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986589"/>
          </a:xfrm>
        </p:spPr>
        <p:txBody>
          <a:bodyPr/>
          <a:lstStyle/>
          <a:p>
            <a:r>
              <a:rPr lang="tr-TR" dirty="0" smtClean="0"/>
              <a:t>OVERVIEW</a:t>
            </a:r>
            <a:endParaRPr lang="tr-TR" dirty="0"/>
          </a:p>
        </p:txBody>
      </p:sp>
      <p:sp>
        <p:nvSpPr>
          <p:cNvPr id="3" name="Content Placeholder 2"/>
          <p:cNvSpPr>
            <a:spLocks noGrp="1"/>
          </p:cNvSpPr>
          <p:nvPr>
            <p:ph idx="1"/>
          </p:nvPr>
        </p:nvSpPr>
        <p:spPr>
          <a:xfrm>
            <a:off x="1028700" y="1672389"/>
            <a:ext cx="7200900" cy="4559969"/>
          </a:xfrm>
        </p:spPr>
        <p:txBody>
          <a:bodyPr>
            <a:normAutofit/>
          </a:bodyPr>
          <a:lstStyle/>
          <a:p>
            <a:r>
              <a:rPr lang="tr-TR" dirty="0" smtClean="0"/>
              <a:t>Introduction</a:t>
            </a:r>
          </a:p>
          <a:p>
            <a:r>
              <a:rPr lang="tr-TR" dirty="0" smtClean="0"/>
              <a:t>Web 2.0. An Overview</a:t>
            </a:r>
          </a:p>
          <a:p>
            <a:r>
              <a:rPr lang="tr-TR" dirty="0" smtClean="0"/>
              <a:t>Web 2.0 and Language Learning</a:t>
            </a:r>
          </a:p>
          <a:p>
            <a:r>
              <a:rPr lang="tr-TR" dirty="0" smtClean="0"/>
              <a:t>The Study</a:t>
            </a:r>
          </a:p>
          <a:p>
            <a:r>
              <a:rPr lang="tr-TR" dirty="0" smtClean="0"/>
              <a:t>Findings of the Study</a:t>
            </a:r>
          </a:p>
          <a:p>
            <a:r>
              <a:rPr lang="tr-TR" dirty="0" smtClean="0"/>
              <a:t>Conclusion</a:t>
            </a:r>
          </a:p>
          <a:p>
            <a:r>
              <a:rPr lang="en-US" dirty="0" smtClean="0"/>
              <a:t>Abbreviations</a:t>
            </a:r>
            <a:r>
              <a:rPr lang="tr-TR" dirty="0"/>
              <a:t> </a:t>
            </a:r>
            <a:r>
              <a:rPr lang="tr-TR" dirty="0" smtClean="0"/>
              <a:t>in the presenation:  EFL</a:t>
            </a:r>
            <a:r>
              <a:rPr lang="tr-TR" dirty="0"/>
              <a:t>= English as a Foreign </a:t>
            </a:r>
            <a:r>
              <a:rPr lang="tr-TR" dirty="0" smtClean="0"/>
              <a:t>Language; ICT</a:t>
            </a:r>
            <a:r>
              <a:rPr lang="tr-TR" dirty="0"/>
              <a:t>= Information and Communication </a:t>
            </a:r>
            <a:r>
              <a:rPr lang="tr-TR" dirty="0" smtClean="0"/>
              <a:t>Technologies; CALL</a:t>
            </a:r>
            <a:r>
              <a:rPr lang="tr-TR" dirty="0"/>
              <a:t>= Computer Assisted Language Learning</a:t>
            </a:r>
            <a:endParaRPr lang="en-US" dirty="0"/>
          </a:p>
          <a:p>
            <a:endParaRPr lang="tr-TR" dirty="0"/>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440738" y="6154738"/>
            <a:ext cx="487362" cy="487362"/>
          </a:xfrm>
          <a:prstGeom prst="rect">
            <a:avLst/>
          </a:prstGeom>
        </p:spPr>
      </p:pic>
    </p:spTree>
    <p:custDataLst>
      <p:tags r:id="rId1"/>
    </p:custDataLst>
    <p:extLst>
      <p:ext uri="{BB962C8B-B14F-4D97-AF65-F5344CB8AC3E}">
        <p14:creationId xmlns:p14="http://schemas.microsoft.com/office/powerpoint/2010/main" val="2249195360"/>
      </p:ext>
    </p:extLst>
  </p:cSld>
  <p:clrMapOvr>
    <a:masterClrMapping/>
  </p:clrMapOvr>
  <p:transition spd="slow" advTm="66295">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5"/>
                </p:tgtEl>
              </p:cMediaNode>
            </p:audio>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Use of Web 2.0 Tools among EFL Learners</a:t>
            </a:r>
            <a:endParaRPr lang="tr-TR" dirty="0"/>
          </a:p>
        </p:txBody>
      </p:sp>
      <p:sp>
        <p:nvSpPr>
          <p:cNvPr id="3" name="Content Placeholder 2"/>
          <p:cNvSpPr>
            <a:spLocks noGrp="1"/>
          </p:cNvSpPr>
          <p:nvPr>
            <p:ph idx="1"/>
          </p:nvPr>
        </p:nvSpPr>
        <p:spPr>
          <a:xfrm>
            <a:off x="1028700" y="2286000"/>
            <a:ext cx="7200900" cy="3946358"/>
          </a:xfrm>
        </p:spPr>
        <p:txBody>
          <a:bodyPr/>
          <a:lstStyle/>
          <a:p>
            <a:r>
              <a:rPr lang="en-GB" dirty="0"/>
              <a:t>Together with the shift from ‘read only web’ to ‘read and write’ web, a number of educators and students have begun to experiment with the tools presented through Web 2.0 and the field of second language education is no exception. Reporting on some preliminary results from </a:t>
            </a:r>
            <a:r>
              <a:rPr lang="tr-TR" dirty="0" smtClean="0"/>
              <a:t>a </a:t>
            </a:r>
            <a:r>
              <a:rPr lang="en-GB" dirty="0" smtClean="0"/>
              <a:t>larger </a:t>
            </a:r>
            <a:r>
              <a:rPr lang="en-GB" dirty="0"/>
              <a:t>research project, this study aims to investigate the use of Web 2.0 tools among English as a Foreign Language (EFL) learners. </a:t>
            </a:r>
            <a:endParaRPr lang="tr-TR" dirty="0" smtClean="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1510367667"/>
      </p:ext>
    </p:extLst>
  </p:cSld>
  <p:clrMapOvr>
    <a:masterClrMapping/>
  </p:clrMapOvr>
  <p:transition spd="slow" advTm="2964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Use of Web 2.0 Tools among EFL Learners</a:t>
            </a:r>
          </a:p>
        </p:txBody>
      </p:sp>
      <p:sp>
        <p:nvSpPr>
          <p:cNvPr id="3" name="Content Placeholder 2"/>
          <p:cNvSpPr>
            <a:spLocks noGrp="1"/>
          </p:cNvSpPr>
          <p:nvPr>
            <p:ph idx="1"/>
          </p:nvPr>
        </p:nvSpPr>
        <p:spPr/>
        <p:txBody>
          <a:bodyPr/>
          <a:lstStyle/>
          <a:p>
            <a:r>
              <a:rPr lang="tr-TR" dirty="0"/>
              <a:t>D</a:t>
            </a:r>
            <a:r>
              <a:rPr lang="en-GB" dirty="0" err="1" smtClean="0"/>
              <a:t>epending</a:t>
            </a:r>
            <a:r>
              <a:rPr lang="en-GB" dirty="0" smtClean="0"/>
              <a:t> </a:t>
            </a:r>
            <a:r>
              <a:rPr lang="en-GB" dirty="0"/>
              <a:t>on their potentials for fostering </a:t>
            </a:r>
            <a:r>
              <a:rPr lang="en-GB" dirty="0" smtClean="0"/>
              <a:t>language</a:t>
            </a:r>
            <a:r>
              <a:rPr lang="tr-TR" dirty="0" smtClean="0"/>
              <a:t> teaching and learning efficiency, Web 2.0 tools are commonly used in many contexts </a:t>
            </a:r>
            <a:r>
              <a:rPr lang="en-GB" dirty="0" smtClean="0"/>
              <a:t> </a:t>
            </a:r>
            <a:r>
              <a:rPr lang="en-GB" dirty="0"/>
              <a:t>(Wang &amp; Vasquez, 2012</a:t>
            </a:r>
            <a:r>
              <a:rPr lang="en-GB" dirty="0" smtClean="0"/>
              <a:t>)</a:t>
            </a:r>
            <a:r>
              <a:rPr lang="tr-TR" dirty="0"/>
              <a:t> </a:t>
            </a:r>
            <a:endParaRPr lang="tr-TR" dirty="0" smtClean="0"/>
          </a:p>
          <a:p>
            <a:r>
              <a:rPr lang="en-GB" dirty="0"/>
              <a:t>However, it is a fact that impact of technology depends on how end users, language learners, use it (</a:t>
            </a:r>
            <a:r>
              <a:rPr lang="en-GB" dirty="0" err="1"/>
              <a:t>Gu</a:t>
            </a:r>
            <a:r>
              <a:rPr lang="en-GB" dirty="0"/>
              <a:t> et al., 2013). </a:t>
            </a:r>
            <a:endParaRPr lang="tr-TR" dirty="0" smtClean="0"/>
          </a:p>
          <a:p>
            <a:r>
              <a:rPr lang="tr-TR" dirty="0" smtClean="0"/>
              <a:t>A </a:t>
            </a:r>
            <a:r>
              <a:rPr lang="en-GB" dirty="0" smtClean="0"/>
              <a:t>better </a:t>
            </a:r>
            <a:r>
              <a:rPr lang="en-GB" dirty="0"/>
              <a:t>understanding of learners’ ways of using </a:t>
            </a:r>
            <a:r>
              <a:rPr lang="en-GB" dirty="0" smtClean="0"/>
              <a:t>ICT</a:t>
            </a:r>
            <a:r>
              <a:rPr lang="tr-TR" dirty="0"/>
              <a:t> </a:t>
            </a:r>
            <a:r>
              <a:rPr lang="en-GB" dirty="0"/>
              <a:t>would be helpful in providing learners with appropriate support and tools (Thompson, 2013).</a:t>
            </a:r>
            <a:endParaRPr lang="tr-TR" dirty="0"/>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440738" y="6154738"/>
            <a:ext cx="487362" cy="487362"/>
          </a:xfrm>
          <a:prstGeom prst="rect">
            <a:avLst/>
          </a:prstGeom>
        </p:spPr>
      </p:pic>
    </p:spTree>
    <p:custDataLst>
      <p:tags r:id="rId1"/>
    </p:custDataLst>
    <p:extLst>
      <p:ext uri="{BB962C8B-B14F-4D97-AF65-F5344CB8AC3E}">
        <p14:creationId xmlns:p14="http://schemas.microsoft.com/office/powerpoint/2010/main" val="431997236"/>
      </p:ext>
    </p:extLst>
  </p:cSld>
  <p:clrMapOvr>
    <a:masterClrMapping/>
  </p:clrMapOvr>
  <mc:AlternateContent xmlns:mc="http://schemas.openxmlformats.org/markup-compatibility/2006">
    <mc:Choice xmlns:p14="http://schemas.microsoft.com/office/powerpoint/2010/main" Requires="p14">
      <p:transition spd="slow" p14:dur="2000" advTm="61256"/>
    </mc:Choice>
    <mc:Fallback>
      <p:transition spd="slow" advTm="612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2" fill="hold" display="0">
                  <p:stCondLst>
                    <p:cond delay="indefinite"/>
                  </p:stCondLst>
                  <p:endCondLst>
                    <p:cond evt="onStopAudio" delay="0">
                      <p:tgtEl>
                        <p:sldTgt/>
                      </p:tgtEl>
                    </p:cond>
                  </p:endCondLst>
                </p:cTn>
                <p:tgtEl>
                  <p:spTgt spid="5"/>
                </p:tgtEl>
              </p:cMediaNode>
            </p:audio>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Web 2.0: An Overview</a:t>
            </a:r>
            <a:endParaRPr lang="tr-TR" dirty="0"/>
          </a:p>
        </p:txBody>
      </p:sp>
      <p:sp>
        <p:nvSpPr>
          <p:cNvPr id="3" name="Content Placeholder 2"/>
          <p:cNvSpPr>
            <a:spLocks noGrp="1"/>
          </p:cNvSpPr>
          <p:nvPr>
            <p:ph idx="1"/>
          </p:nvPr>
        </p:nvSpPr>
        <p:spPr/>
        <p:txBody>
          <a:bodyPr/>
          <a:lstStyle/>
          <a:p>
            <a:r>
              <a:rPr lang="tr-TR" dirty="0" smtClean="0"/>
              <a:t>Web 2.0: </a:t>
            </a:r>
            <a:r>
              <a:rPr lang="tr-TR" dirty="0"/>
              <a:t>S</a:t>
            </a:r>
            <a:r>
              <a:rPr lang="en-GB" dirty="0" err="1" smtClean="0"/>
              <a:t>econd</a:t>
            </a:r>
            <a:r>
              <a:rPr lang="en-GB" dirty="0" smtClean="0"/>
              <a:t> </a:t>
            </a:r>
            <a:r>
              <a:rPr lang="en-GB" dirty="0"/>
              <a:t>generation of web applications that facilitate communication, collaboration and information </a:t>
            </a:r>
            <a:r>
              <a:rPr lang="en-GB" dirty="0" smtClean="0"/>
              <a:t>sharing</a:t>
            </a:r>
            <a:r>
              <a:rPr lang="tr-TR" dirty="0" smtClean="0"/>
              <a:t>. </a:t>
            </a:r>
          </a:p>
          <a:p>
            <a:r>
              <a:rPr lang="en-GB" dirty="0"/>
              <a:t>“</a:t>
            </a:r>
            <a:r>
              <a:rPr lang="tr-TR" dirty="0"/>
              <a:t>Web 2.0 represents many things: it is a set of different techniques, a new generation of </a:t>
            </a:r>
            <a:r>
              <a:rPr lang="en-GB" dirty="0"/>
              <a:t>software, and a new set of business models, which all facilitate new social and expressive practices for contemporary Internet users” </a:t>
            </a:r>
            <a:r>
              <a:rPr lang="en-GB" dirty="0" smtClean="0"/>
              <a:t>(</a:t>
            </a:r>
            <a:r>
              <a:rPr lang="tr-TR" dirty="0" smtClean="0"/>
              <a:t>Song, 2010, </a:t>
            </a:r>
            <a:r>
              <a:rPr lang="en-GB" dirty="0" smtClean="0"/>
              <a:t>p.269</a:t>
            </a:r>
            <a:r>
              <a:rPr lang="en-GB" dirty="0"/>
              <a:t>). </a:t>
            </a:r>
            <a:endParaRPr lang="tr-TR" dirty="0" smtClean="0"/>
          </a:p>
          <a:p>
            <a:r>
              <a:rPr lang="tr-TR" dirty="0" smtClean="0"/>
              <a:t>Major charactersitics: </a:t>
            </a:r>
            <a:r>
              <a:rPr lang="en-GB" dirty="0"/>
              <a:t>sharing, production, interactivity as well as connectivity</a:t>
            </a:r>
            <a:endParaRPr lang="tr-TR" dirty="0"/>
          </a:p>
          <a:p>
            <a:endParaRPr lang="tr-TR"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2119776915"/>
      </p:ext>
    </p:extLst>
  </p:cSld>
  <p:clrMapOvr>
    <a:masterClrMapping/>
  </p:clrMapOvr>
  <mc:AlternateContent xmlns:mc="http://schemas.openxmlformats.org/markup-compatibility/2006">
    <mc:Choice xmlns:p14="http://schemas.microsoft.com/office/powerpoint/2010/main" Requires="p14">
      <p:transition spd="slow" p14:dur="2000" advTm="38526"/>
    </mc:Choice>
    <mc:Fallback>
      <p:transition spd="slow" advTm="385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022684"/>
          </a:xfrm>
        </p:spPr>
        <p:txBody>
          <a:bodyPr/>
          <a:lstStyle/>
          <a:p>
            <a:r>
              <a:rPr lang="tr-TR" dirty="0"/>
              <a:t>C</a:t>
            </a:r>
            <a:r>
              <a:rPr lang="en-GB" dirty="0" smtClean="0"/>
              <a:t>ore </a:t>
            </a:r>
            <a:r>
              <a:rPr lang="tr-TR" dirty="0" smtClean="0"/>
              <a:t>Web 2.0 T</a:t>
            </a:r>
            <a:r>
              <a:rPr lang="en-GB" dirty="0" err="1" smtClean="0"/>
              <a:t>echnologies</a:t>
            </a:r>
            <a:endParaRPr lang="tr-TR" dirty="0"/>
          </a:p>
        </p:txBody>
      </p:sp>
      <p:sp>
        <p:nvSpPr>
          <p:cNvPr id="3" name="Content Placeholder 2"/>
          <p:cNvSpPr>
            <a:spLocks noGrp="1"/>
          </p:cNvSpPr>
          <p:nvPr>
            <p:ph idx="1"/>
          </p:nvPr>
        </p:nvSpPr>
        <p:spPr>
          <a:xfrm>
            <a:off x="1028700" y="1515979"/>
            <a:ext cx="7200900" cy="4632158"/>
          </a:xfrm>
        </p:spPr>
        <p:txBody>
          <a:bodyPr/>
          <a:lstStyle/>
          <a:p>
            <a:r>
              <a:rPr lang="en-GB" dirty="0"/>
              <a:t>Social Networking </a:t>
            </a:r>
            <a:r>
              <a:rPr lang="en-GB" dirty="0" smtClean="0"/>
              <a:t>Sites</a:t>
            </a:r>
            <a:endParaRPr lang="tr-TR" dirty="0" smtClean="0"/>
          </a:p>
          <a:p>
            <a:r>
              <a:rPr lang="en-GB" dirty="0"/>
              <a:t>Social </a:t>
            </a:r>
            <a:r>
              <a:rPr lang="en-GB" dirty="0" smtClean="0"/>
              <a:t>Bookmarking</a:t>
            </a:r>
            <a:endParaRPr lang="tr-TR" dirty="0" smtClean="0"/>
          </a:p>
          <a:p>
            <a:r>
              <a:rPr lang="en-GB" dirty="0"/>
              <a:t>File </a:t>
            </a:r>
            <a:r>
              <a:rPr lang="en-GB" dirty="0" smtClean="0"/>
              <a:t>sharing</a:t>
            </a:r>
            <a:endParaRPr lang="tr-TR" dirty="0" smtClean="0"/>
          </a:p>
          <a:p>
            <a:r>
              <a:rPr lang="en-GB" dirty="0"/>
              <a:t>Google </a:t>
            </a:r>
            <a:r>
              <a:rPr lang="en-GB" dirty="0" smtClean="0"/>
              <a:t>Docs</a:t>
            </a:r>
            <a:endParaRPr lang="tr-TR" dirty="0" smtClean="0"/>
          </a:p>
          <a:p>
            <a:r>
              <a:rPr lang="en-GB" dirty="0" smtClean="0"/>
              <a:t>Podcast</a:t>
            </a:r>
            <a:r>
              <a:rPr lang="tr-TR" dirty="0" smtClean="0"/>
              <a:t>s</a:t>
            </a:r>
          </a:p>
          <a:p>
            <a:r>
              <a:rPr lang="en-GB" dirty="0" smtClean="0"/>
              <a:t>Blogs</a:t>
            </a:r>
            <a:endParaRPr lang="tr-TR" dirty="0" smtClean="0"/>
          </a:p>
          <a:p>
            <a:r>
              <a:rPr lang="tr-TR" dirty="0" smtClean="0"/>
              <a:t>Wikis</a:t>
            </a:r>
          </a:p>
          <a:p>
            <a:endParaRPr lang="tr-TR" dirty="0"/>
          </a:p>
        </p:txBody>
      </p:sp>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440738" y="6154738"/>
            <a:ext cx="487362" cy="487362"/>
          </a:xfrm>
          <a:prstGeom prst="rect">
            <a:avLst/>
          </a:prstGeom>
        </p:spPr>
      </p:pic>
    </p:spTree>
    <p:custDataLst>
      <p:tags r:id="rId1"/>
    </p:custDataLst>
    <p:extLst>
      <p:ext uri="{BB962C8B-B14F-4D97-AF65-F5344CB8AC3E}">
        <p14:creationId xmlns:p14="http://schemas.microsoft.com/office/powerpoint/2010/main" val="3755829547"/>
      </p:ext>
    </p:extLst>
  </p:cSld>
  <p:clrMapOvr>
    <a:masterClrMapping/>
  </p:clrMapOvr>
  <mc:AlternateContent xmlns:mc="http://schemas.openxmlformats.org/markup-compatibility/2006">
    <mc:Choice xmlns:p14="http://schemas.microsoft.com/office/powerpoint/2010/main" Requires="p14">
      <p:transition spd="slow" p14:dur="2000" advTm="95423"/>
    </mc:Choice>
    <mc:Fallback>
      <p:transition spd="slow" advTm="954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500"/>
                                        <p:tgtEl>
                                          <p:spTgt spid="3">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fade">
                                      <p:cBhvr>
                                        <p:cTn id="4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2" fill="hold" display="0">
                  <p:stCondLst>
                    <p:cond delay="indefinite"/>
                  </p:stCondLst>
                  <p:endCondLst>
                    <p:cond evt="onStopAudio" delay="0">
                      <p:tgtEl>
                        <p:sldTgt/>
                      </p:tgtEl>
                    </p:cond>
                  </p:endCondLst>
                </p:cTn>
                <p:tgtEl>
                  <p:spTgt spid="4"/>
                </p:tgtEl>
              </p:cMediaNode>
            </p:audio>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r>
              <a:rPr lang="en-GB" sz="4400" b="1" dirty="0">
                <a:latin typeface="+mj-lt"/>
              </a:rPr>
              <a:t>Web 2.0 and Language Learning</a:t>
            </a:r>
            <a:endParaRPr lang="tr-TR" sz="4400" b="1" dirty="0">
              <a:latin typeface="+mj-lt"/>
            </a:endParaRPr>
          </a:p>
        </p:txBody>
      </p:sp>
      <p:sp>
        <p:nvSpPr>
          <p:cNvPr id="3" name="Content Placeholder 2"/>
          <p:cNvSpPr>
            <a:spLocks noGrp="1"/>
          </p:cNvSpPr>
          <p:nvPr>
            <p:ph idx="1"/>
          </p:nvPr>
        </p:nvSpPr>
        <p:spPr/>
        <p:txBody>
          <a:bodyPr/>
          <a:lstStyle/>
          <a:p>
            <a:r>
              <a:rPr lang="en-GB" dirty="0" smtClean="0"/>
              <a:t>Web </a:t>
            </a:r>
            <a:r>
              <a:rPr lang="en-GB" dirty="0"/>
              <a:t>2.0 </a:t>
            </a:r>
            <a:r>
              <a:rPr lang="en-GB" dirty="0" smtClean="0"/>
              <a:t>technologies </a:t>
            </a:r>
            <a:r>
              <a:rPr lang="en-GB" dirty="0"/>
              <a:t>have a great potential to support language learning, especially in self-directed learning contexts (Lai &amp; </a:t>
            </a:r>
            <a:r>
              <a:rPr lang="en-GB" dirty="0" err="1"/>
              <a:t>Gu</a:t>
            </a:r>
            <a:r>
              <a:rPr lang="en-GB" dirty="0"/>
              <a:t>, 2011; </a:t>
            </a:r>
            <a:r>
              <a:rPr lang="en-GB" dirty="0" err="1"/>
              <a:t>Motteram</a:t>
            </a:r>
            <a:r>
              <a:rPr lang="en-GB" dirty="0"/>
              <a:t> &amp; Sharma, 2009). </a:t>
            </a:r>
            <a:endParaRPr lang="tr-TR" dirty="0" smtClean="0"/>
          </a:p>
          <a:p>
            <a:r>
              <a:rPr lang="tr-TR" dirty="0"/>
              <a:t>M</a:t>
            </a:r>
            <a:r>
              <a:rPr lang="en-GB" dirty="0" err="1" smtClean="0"/>
              <a:t>ain</a:t>
            </a:r>
            <a:r>
              <a:rPr lang="en-GB" dirty="0" smtClean="0"/>
              <a:t> </a:t>
            </a:r>
            <a:r>
              <a:rPr lang="en-GB" dirty="0"/>
              <a:t>themes surrounding Web </a:t>
            </a:r>
            <a:r>
              <a:rPr lang="en-GB" dirty="0" smtClean="0"/>
              <a:t>2.0</a:t>
            </a:r>
            <a:r>
              <a:rPr lang="tr-TR" dirty="0" smtClean="0"/>
              <a:t> in connection with language learning are (Crook, 2008):</a:t>
            </a:r>
          </a:p>
          <a:p>
            <a:r>
              <a:rPr lang="tr-TR" dirty="0" smtClean="0"/>
              <a:t>1. Collaboration</a:t>
            </a:r>
          </a:p>
          <a:p>
            <a:r>
              <a:rPr lang="tr-TR" dirty="0" smtClean="0"/>
              <a:t>2. </a:t>
            </a:r>
            <a:r>
              <a:rPr lang="tr-TR" i="1" dirty="0"/>
              <a:t>L</a:t>
            </a:r>
            <a:r>
              <a:rPr lang="en-GB" i="1" dirty="0" err="1" smtClean="0"/>
              <a:t>iteracy</a:t>
            </a:r>
            <a:endParaRPr lang="tr-TR" i="1" dirty="0" smtClean="0"/>
          </a:p>
          <a:p>
            <a:r>
              <a:rPr lang="tr-TR" i="1" dirty="0" smtClean="0"/>
              <a:t>3. </a:t>
            </a:r>
            <a:r>
              <a:rPr lang="tr-TR" i="1" dirty="0"/>
              <a:t>P</a:t>
            </a:r>
            <a:r>
              <a:rPr lang="en-GB" i="1" dirty="0" err="1" smtClean="0"/>
              <a:t>ublication</a:t>
            </a:r>
            <a:endParaRPr lang="tr-TR" i="1" dirty="0" smtClean="0"/>
          </a:p>
          <a:p>
            <a:r>
              <a:rPr lang="tr-TR" i="1" dirty="0" smtClean="0"/>
              <a:t>4. Inquiry</a:t>
            </a:r>
            <a:endParaRPr lang="en-US" dirty="0"/>
          </a:p>
        </p:txBody>
      </p:sp>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440738" y="6154738"/>
            <a:ext cx="487362" cy="487362"/>
          </a:xfrm>
          <a:prstGeom prst="rect">
            <a:avLst/>
          </a:prstGeom>
        </p:spPr>
      </p:pic>
    </p:spTree>
    <p:custDataLst>
      <p:tags r:id="rId1"/>
    </p:custDataLst>
    <p:extLst>
      <p:ext uri="{BB962C8B-B14F-4D97-AF65-F5344CB8AC3E}">
        <p14:creationId xmlns:p14="http://schemas.microsoft.com/office/powerpoint/2010/main" val="2947374732"/>
      </p:ext>
    </p:extLst>
  </p:cSld>
  <p:clrMapOvr>
    <a:masterClrMapping/>
  </p:clrMapOvr>
  <mc:AlternateContent xmlns:mc="http://schemas.openxmlformats.org/markup-compatibility/2006">
    <mc:Choice xmlns:p14="http://schemas.microsoft.com/office/powerpoint/2010/main" Requires="p14">
      <p:transition spd="slow" p14:dur="2000" advTm="97001"/>
    </mc:Choice>
    <mc:Fallback>
      <p:transition spd="slow" advTm="970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4"/>
                </p:tgtEl>
              </p:cMediaNode>
            </p:audio>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The Study</a:t>
            </a:r>
            <a:endParaRPr lang="tr-TR" dirty="0"/>
          </a:p>
        </p:txBody>
      </p:sp>
      <p:sp>
        <p:nvSpPr>
          <p:cNvPr id="3" name="Content Placeholder 2"/>
          <p:cNvSpPr>
            <a:spLocks noGrp="1"/>
          </p:cNvSpPr>
          <p:nvPr>
            <p:ph idx="1"/>
          </p:nvPr>
        </p:nvSpPr>
        <p:spPr/>
        <p:txBody>
          <a:bodyPr/>
          <a:lstStyle/>
          <a:p>
            <a:r>
              <a:rPr lang="tr-TR" dirty="0" smtClean="0"/>
              <a:t>Aim: </a:t>
            </a:r>
            <a:r>
              <a:rPr lang="tr-TR" dirty="0"/>
              <a:t>E</a:t>
            </a:r>
            <a:r>
              <a:rPr lang="en-GB" dirty="0" err="1" smtClean="0"/>
              <a:t>xploring</a:t>
            </a:r>
            <a:r>
              <a:rPr lang="en-GB" dirty="0" smtClean="0"/>
              <a:t> </a:t>
            </a:r>
            <a:r>
              <a:rPr lang="en-GB" dirty="0"/>
              <a:t>EFL learners’ practices with </a:t>
            </a:r>
            <a:r>
              <a:rPr lang="tr-TR" dirty="0" smtClean="0"/>
              <a:t>Web 2.0</a:t>
            </a:r>
            <a:r>
              <a:rPr lang="en-GB" dirty="0" smtClean="0"/>
              <a:t> </a:t>
            </a:r>
            <a:r>
              <a:rPr lang="en-GB" dirty="0"/>
              <a:t>tools </a:t>
            </a:r>
            <a:r>
              <a:rPr lang="tr-TR" dirty="0" smtClean="0"/>
              <a:t>for general and language learning purposes </a:t>
            </a:r>
            <a:r>
              <a:rPr lang="en-GB" dirty="0" smtClean="0"/>
              <a:t>within </a:t>
            </a:r>
            <a:r>
              <a:rPr lang="en-GB" dirty="0"/>
              <a:t>a descriptive research design. </a:t>
            </a:r>
            <a:endParaRPr lang="tr-TR" dirty="0" smtClean="0"/>
          </a:p>
          <a:p>
            <a:r>
              <a:rPr lang="tr-TR" dirty="0" smtClean="0"/>
              <a:t>Participants: 572 </a:t>
            </a:r>
            <a:r>
              <a:rPr lang="en-GB" dirty="0" smtClean="0"/>
              <a:t>university </a:t>
            </a:r>
            <a:r>
              <a:rPr lang="en-GB" dirty="0"/>
              <a:t>level EFL </a:t>
            </a:r>
            <a:r>
              <a:rPr lang="en-GB" dirty="0" smtClean="0"/>
              <a:t>learners</a:t>
            </a:r>
            <a:endParaRPr lang="tr-TR" dirty="0" smtClean="0"/>
          </a:p>
          <a:p>
            <a:r>
              <a:rPr lang="en-GB" dirty="0"/>
              <a:t>71.9% of the respondents were male (n=411) and the rest was female (n=161). The average age of the participants was 19.7 years (SD= 1.50)</a:t>
            </a:r>
            <a:endParaRPr lang="tr-TR"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416013571"/>
      </p:ext>
    </p:extLst>
  </p:cSld>
  <p:clrMapOvr>
    <a:masterClrMapping/>
  </p:clrMapOvr>
  <mc:AlternateContent xmlns:mc="http://schemas.openxmlformats.org/markup-compatibility/2006">
    <mc:Choice xmlns:p14="http://schemas.microsoft.com/office/powerpoint/2010/main" Requires="p14">
      <p:transition spd="slow" p14:dur="2000" advTm="64595"/>
    </mc:Choice>
    <mc:Fallback>
      <p:transition spd="slow" advTm="645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The Study</a:t>
            </a:r>
          </a:p>
        </p:txBody>
      </p:sp>
      <p:sp>
        <p:nvSpPr>
          <p:cNvPr id="3" name="Content Placeholder 2"/>
          <p:cNvSpPr>
            <a:spLocks noGrp="1"/>
          </p:cNvSpPr>
          <p:nvPr>
            <p:ph idx="1"/>
          </p:nvPr>
        </p:nvSpPr>
        <p:spPr/>
        <p:txBody>
          <a:bodyPr>
            <a:normAutofit fontScale="92500"/>
          </a:bodyPr>
          <a:lstStyle/>
          <a:p>
            <a:r>
              <a:rPr lang="tr-TR" dirty="0" smtClean="0"/>
              <a:t>Data Collection Instrument:</a:t>
            </a:r>
          </a:p>
          <a:p>
            <a:r>
              <a:rPr lang="tr-TR" dirty="0"/>
              <a:t>A</a:t>
            </a:r>
            <a:r>
              <a:rPr lang="en-GB" dirty="0" err="1" smtClean="0"/>
              <a:t>dapted</a:t>
            </a:r>
            <a:r>
              <a:rPr lang="en-GB" dirty="0" smtClean="0"/>
              <a:t> </a:t>
            </a:r>
            <a:r>
              <a:rPr lang="en-GB" dirty="0"/>
              <a:t>from the relevant literature </a:t>
            </a:r>
            <a:r>
              <a:rPr lang="en-GB" dirty="0" smtClean="0"/>
              <a:t>(Kennedy </a:t>
            </a:r>
            <a:r>
              <a:rPr lang="en-GB" dirty="0"/>
              <a:t>et al., 2007; </a:t>
            </a:r>
            <a:r>
              <a:rPr lang="en-GB" dirty="0" smtClean="0"/>
              <a:t>Kennedy</a:t>
            </a:r>
            <a:r>
              <a:rPr lang="en-GB" dirty="0"/>
              <a:t>, Judd, Churchward, </a:t>
            </a:r>
            <a:r>
              <a:rPr lang="en-GB" dirty="0" err="1"/>
              <a:t>Gray</a:t>
            </a:r>
            <a:r>
              <a:rPr lang="en-GB" dirty="0"/>
              <a:t>, &amp; Krause, 2008; </a:t>
            </a:r>
            <a:r>
              <a:rPr lang="en-GB" dirty="0" err="1"/>
              <a:t>Margaryan</a:t>
            </a:r>
            <a:r>
              <a:rPr lang="en-GB" dirty="0"/>
              <a:t>, Littlejohn, &amp; </a:t>
            </a:r>
            <a:r>
              <a:rPr lang="en-GB" dirty="0" err="1"/>
              <a:t>Vojt</a:t>
            </a:r>
            <a:r>
              <a:rPr lang="en-GB" dirty="0"/>
              <a:t>, 2011</a:t>
            </a:r>
            <a:r>
              <a:rPr lang="en-GB" dirty="0" smtClean="0"/>
              <a:t>)</a:t>
            </a:r>
            <a:r>
              <a:rPr lang="tr-TR" dirty="0" smtClean="0"/>
              <a:t>, the survey used in this study consisted of four sections: </a:t>
            </a:r>
          </a:p>
          <a:p>
            <a:r>
              <a:rPr lang="tr-TR" dirty="0" smtClean="0"/>
              <a:t>Section 1: D</a:t>
            </a:r>
            <a:r>
              <a:rPr lang="en-GB" dirty="0" err="1" smtClean="0"/>
              <a:t>emographic</a:t>
            </a:r>
            <a:r>
              <a:rPr lang="en-GB" dirty="0" smtClean="0"/>
              <a:t> </a:t>
            </a:r>
            <a:r>
              <a:rPr lang="en-GB" dirty="0"/>
              <a:t>information (age, gender, departments they have enrolled etc</a:t>
            </a:r>
            <a:r>
              <a:rPr lang="en-GB" dirty="0" smtClean="0"/>
              <a:t>…)</a:t>
            </a:r>
            <a:endParaRPr lang="tr-TR" dirty="0" smtClean="0"/>
          </a:p>
          <a:p>
            <a:r>
              <a:rPr lang="tr-TR" dirty="0"/>
              <a:t>Section </a:t>
            </a:r>
            <a:r>
              <a:rPr lang="tr-TR" dirty="0" smtClean="0"/>
              <a:t>2:</a:t>
            </a:r>
            <a:r>
              <a:rPr lang="en-GB" dirty="0"/>
              <a:t> </a:t>
            </a:r>
            <a:r>
              <a:rPr lang="tr-TR" dirty="0" smtClean="0"/>
              <a:t>O</a:t>
            </a:r>
            <a:r>
              <a:rPr lang="en-GB" dirty="0" err="1" smtClean="0"/>
              <a:t>wnership</a:t>
            </a:r>
            <a:r>
              <a:rPr lang="en-GB" dirty="0" smtClean="0"/>
              <a:t> </a:t>
            </a:r>
            <a:r>
              <a:rPr lang="en-GB" dirty="0"/>
              <a:t>and access to various ICT tools</a:t>
            </a:r>
            <a:endParaRPr lang="tr-TR" dirty="0" smtClean="0"/>
          </a:p>
          <a:p>
            <a:r>
              <a:rPr lang="tr-TR" dirty="0"/>
              <a:t>Section </a:t>
            </a:r>
            <a:r>
              <a:rPr lang="tr-TR" dirty="0" smtClean="0"/>
              <a:t>3: </a:t>
            </a:r>
            <a:r>
              <a:rPr lang="tr-TR" dirty="0"/>
              <a:t>P</a:t>
            </a:r>
            <a:r>
              <a:rPr lang="en-GB" dirty="0" err="1" smtClean="0"/>
              <a:t>erceived</a:t>
            </a:r>
            <a:r>
              <a:rPr lang="en-GB" dirty="0" smtClean="0"/>
              <a:t> </a:t>
            </a:r>
            <a:r>
              <a:rPr lang="en-GB" dirty="0"/>
              <a:t>proficiency </a:t>
            </a:r>
            <a:r>
              <a:rPr lang="en-GB" dirty="0" smtClean="0"/>
              <a:t>in </a:t>
            </a:r>
            <a:r>
              <a:rPr lang="en-GB" dirty="0"/>
              <a:t>using Web 2.0 technologies </a:t>
            </a:r>
            <a:endParaRPr lang="tr-TR" dirty="0" smtClean="0"/>
          </a:p>
          <a:p>
            <a:r>
              <a:rPr lang="tr-TR" dirty="0"/>
              <a:t>Section </a:t>
            </a:r>
            <a:r>
              <a:rPr lang="tr-TR" dirty="0" smtClean="0"/>
              <a:t>4: </a:t>
            </a:r>
            <a:r>
              <a:rPr lang="tr-TR" dirty="0"/>
              <a:t>U</a:t>
            </a:r>
            <a:r>
              <a:rPr lang="en-GB" dirty="0" smtClean="0"/>
              <a:t>se </a:t>
            </a:r>
            <a:r>
              <a:rPr lang="en-GB" dirty="0"/>
              <a:t>of Web 2.0 tools for English learning purposes</a:t>
            </a:r>
            <a:endParaRPr lang="tr-TR"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548592091"/>
      </p:ext>
    </p:extLst>
  </p:cSld>
  <p:clrMapOvr>
    <a:masterClrMapping/>
  </p:clrMapOvr>
  <mc:AlternateContent xmlns:mc="http://schemas.openxmlformats.org/markup-compatibility/2006">
    <mc:Choice xmlns:p14="http://schemas.microsoft.com/office/powerpoint/2010/main" Requires="p14">
      <p:transition spd="slow" p14:dur="2000" advTm="73920"/>
    </mc:Choice>
    <mc:Fallback>
      <p:transition spd="slow" advTm="739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Findings: Ownership and Access</a:t>
            </a:r>
            <a:endParaRPr lang="tr-TR" dirty="0"/>
          </a:p>
        </p:txBody>
      </p:sp>
      <p:sp>
        <p:nvSpPr>
          <p:cNvPr id="4" name="Content Placeholder 3"/>
          <p:cNvSpPr>
            <a:spLocks noGrp="1"/>
          </p:cNvSpPr>
          <p:nvPr>
            <p:ph idx="1"/>
          </p:nvPr>
        </p:nvSpPr>
        <p:spPr/>
        <p:txBody>
          <a:bodyPr/>
          <a:lstStyle/>
          <a:p>
            <a:r>
              <a:rPr lang="tr-TR" dirty="0" smtClean="0"/>
              <a:t>Unlimited access to mobile (95.6%) </a:t>
            </a:r>
          </a:p>
          <a:p>
            <a:r>
              <a:rPr lang="tr-TR" dirty="0" smtClean="0"/>
              <a:t>Ownning a laptop (62.3%)</a:t>
            </a:r>
          </a:p>
          <a:p>
            <a:r>
              <a:rPr lang="tr-TR" dirty="0" smtClean="0"/>
              <a:t>Unlimited access to portable media player (64.2%)</a:t>
            </a:r>
          </a:p>
          <a:p>
            <a:r>
              <a:rPr lang="tr-TR" dirty="0" smtClean="0"/>
              <a:t>PDA (37.2%)</a:t>
            </a:r>
          </a:p>
          <a:p>
            <a:r>
              <a:rPr lang="tr-TR" dirty="0" smtClean="0"/>
              <a:t>Game Console (20.4)</a:t>
            </a:r>
            <a:endParaRPr lang="tr-TR"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264796501"/>
      </p:ext>
    </p:extLst>
  </p:cSld>
  <p:clrMapOvr>
    <a:masterClrMapping/>
  </p:clrMapOvr>
  <mc:AlternateContent xmlns:mc="http://schemas.openxmlformats.org/markup-compatibility/2006">
    <mc:Choice xmlns:p14="http://schemas.microsoft.com/office/powerpoint/2010/main" Requires="p14">
      <p:transition spd="slow" p14:dur="2000" advTm="40785"/>
    </mc:Choice>
    <mc:Fallback>
      <p:transition spd="slow" advTm="407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Findings: Ownership and Access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99685945"/>
              </p:ext>
            </p:extLst>
          </p:nvPr>
        </p:nvGraphicFramePr>
        <p:xfrm>
          <a:off x="1028700" y="2286000"/>
          <a:ext cx="7200900" cy="4126832"/>
        </p:xfrm>
        <a:graphic>
          <a:graphicData uri="http://schemas.openxmlformats.org/drawingml/2006/chart">
            <c:chart xmlns:c="http://schemas.openxmlformats.org/drawingml/2006/chart" xmlns:r="http://schemas.openxmlformats.org/officeDocument/2006/relationships" r:id="rId4"/>
          </a:graphicData>
        </a:graphic>
      </p:graphicFrame>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2986845262"/>
      </p:ext>
    </p:extLst>
  </p:cSld>
  <p:clrMapOvr>
    <a:masterClrMapping/>
  </p:clrMapOvr>
  <mc:AlternateContent xmlns:mc="http://schemas.openxmlformats.org/markup-compatibility/2006">
    <mc:Choice xmlns:p14="http://schemas.microsoft.com/office/powerpoint/2010/main" Requires="p14">
      <p:transition spd="slow" p14:dur="2000" advTm="27707"/>
    </mc:Choice>
    <mc:Fallback>
      <p:transition spd="slow" advTm="277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Findings: Purposes of Using Internet</a:t>
            </a:r>
            <a:endParaRPr lang="tr-TR"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97182824"/>
              </p:ext>
            </p:extLst>
          </p:nvPr>
        </p:nvGraphicFramePr>
        <p:xfrm>
          <a:off x="697832" y="1985211"/>
          <a:ext cx="8049126" cy="4596063"/>
        </p:xfrm>
        <a:graphic>
          <a:graphicData uri="http://schemas.openxmlformats.org/drawingml/2006/chart">
            <c:chart xmlns:c="http://schemas.openxmlformats.org/drawingml/2006/chart" xmlns:r="http://schemas.openxmlformats.org/officeDocument/2006/relationships" r:id="rId4"/>
          </a:graphicData>
        </a:graphic>
      </p:graphicFrame>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287291424"/>
      </p:ext>
    </p:extLst>
  </p:cSld>
  <p:clrMapOvr>
    <a:masterClrMapping/>
  </p:clrMapOvr>
  <mc:AlternateContent xmlns:mc="http://schemas.openxmlformats.org/markup-compatibility/2006">
    <mc:Choice xmlns:p14="http://schemas.microsoft.com/office/powerpoint/2010/main" Requires="p14">
      <p:transition spd="slow" p14:dur="2000" advTm="42979"/>
    </mc:Choice>
    <mc:Fallback>
      <p:transition spd="slow" advTm="429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1" algn="l" defTabSz="685800" rtl="0">
              <a:lnSpc>
                <a:spcPct val="89000"/>
              </a:lnSpc>
              <a:spcBef>
                <a:spcPct val="0"/>
              </a:spcBef>
            </a:pPr>
            <a:r>
              <a:rPr lang="tr-TR" sz="4400" b="1" dirty="0" smtClean="0">
                <a:latin typeface="+mj-lt"/>
              </a:rPr>
              <a:t>Findings: </a:t>
            </a:r>
            <a:r>
              <a:rPr lang="en-GB" sz="4400" b="1" dirty="0">
                <a:latin typeface="+mj-lt"/>
              </a:rPr>
              <a:t>Perceived Proficiency on Web 2.0 Tools </a:t>
            </a:r>
            <a:r>
              <a:rPr lang="tr-TR" sz="4400" b="1" dirty="0">
                <a:latin typeface="+mj-lt"/>
              </a:rPr>
              <a:t/>
            </a:r>
            <a:br>
              <a:rPr lang="tr-TR" sz="4400" b="1" dirty="0">
                <a:latin typeface="+mj-lt"/>
              </a:rPr>
            </a:br>
            <a:endParaRPr lang="tr-TR" sz="4400" b="1" dirty="0">
              <a:latin typeface="+mj-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41220625"/>
              </p:ext>
            </p:extLst>
          </p:nvPr>
        </p:nvGraphicFramePr>
        <p:xfrm>
          <a:off x="745956" y="2171698"/>
          <a:ext cx="7952876" cy="4432967"/>
        </p:xfrm>
        <a:graphic>
          <a:graphicData uri="http://schemas.openxmlformats.org/drawingml/2006/table">
            <a:tbl>
              <a:tblPr firstRow="1" firstCol="1" bandRow="1">
                <a:tableStyleId>{5C22544A-7EE6-4342-B048-85BDC9FD1C3A}</a:tableStyleId>
              </a:tblPr>
              <a:tblGrid>
                <a:gridCol w="1988219">
                  <a:extLst>
                    <a:ext uri="{9D8B030D-6E8A-4147-A177-3AD203B41FA5}">
                      <a16:colId xmlns:a16="http://schemas.microsoft.com/office/drawing/2014/main" val="3313157343"/>
                    </a:ext>
                  </a:extLst>
                </a:gridCol>
                <a:gridCol w="1988219">
                  <a:extLst>
                    <a:ext uri="{9D8B030D-6E8A-4147-A177-3AD203B41FA5}">
                      <a16:colId xmlns:a16="http://schemas.microsoft.com/office/drawing/2014/main" val="280603189"/>
                    </a:ext>
                  </a:extLst>
                </a:gridCol>
                <a:gridCol w="1988219">
                  <a:extLst>
                    <a:ext uri="{9D8B030D-6E8A-4147-A177-3AD203B41FA5}">
                      <a16:colId xmlns:a16="http://schemas.microsoft.com/office/drawing/2014/main" val="1015187090"/>
                    </a:ext>
                  </a:extLst>
                </a:gridCol>
                <a:gridCol w="1988219">
                  <a:extLst>
                    <a:ext uri="{9D8B030D-6E8A-4147-A177-3AD203B41FA5}">
                      <a16:colId xmlns:a16="http://schemas.microsoft.com/office/drawing/2014/main" val="824268311"/>
                    </a:ext>
                  </a:extLst>
                </a:gridCol>
              </a:tblGrid>
              <a:tr h="312855">
                <a:tc>
                  <a:txBody>
                    <a:bodyPr/>
                    <a:lstStyle/>
                    <a:p>
                      <a:pPr>
                        <a:lnSpc>
                          <a:spcPct val="107000"/>
                        </a:lnSpc>
                        <a:spcAft>
                          <a:spcPts val="0"/>
                        </a:spcAft>
                      </a:pPr>
                      <a:r>
                        <a:rPr lang="tr-TR" sz="1400" dirty="0">
                          <a:effectLst/>
                        </a:rPr>
                        <a:t>Web 2.0 Tools</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Do not know</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Know it but not using</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Knowledgeable</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30571036"/>
                  </a:ext>
                </a:extLst>
              </a:tr>
              <a:tr h="312855">
                <a:tc>
                  <a:txBody>
                    <a:bodyPr/>
                    <a:lstStyle/>
                    <a:p>
                      <a:pPr>
                        <a:lnSpc>
                          <a:spcPct val="107000"/>
                        </a:lnSpc>
                        <a:spcAft>
                          <a:spcPts val="0"/>
                        </a:spcAft>
                      </a:pPr>
                      <a:r>
                        <a:rPr lang="tr-TR" sz="1400">
                          <a:effectLst/>
                        </a:rPr>
                        <a:t>Social Networking Sites</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4.7%</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95.3%</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77107799"/>
                  </a:ext>
                </a:extLst>
              </a:tr>
              <a:tr h="312855">
                <a:tc>
                  <a:txBody>
                    <a:bodyPr/>
                    <a:lstStyle/>
                    <a:p>
                      <a:pPr>
                        <a:lnSpc>
                          <a:spcPct val="107000"/>
                        </a:lnSpc>
                        <a:spcAft>
                          <a:spcPts val="0"/>
                        </a:spcAft>
                      </a:pPr>
                      <a:r>
                        <a:rPr lang="tr-TR" sz="1400">
                          <a:effectLst/>
                        </a:rPr>
                        <a:t>Blog</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52.5%</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27.4%</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20.1%</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15668893"/>
                  </a:ext>
                </a:extLst>
              </a:tr>
              <a:tr h="312855">
                <a:tc>
                  <a:txBody>
                    <a:bodyPr/>
                    <a:lstStyle/>
                    <a:p>
                      <a:pPr>
                        <a:lnSpc>
                          <a:spcPct val="107000"/>
                        </a:lnSpc>
                        <a:spcAft>
                          <a:spcPts val="0"/>
                        </a:spcAft>
                      </a:pPr>
                      <a:r>
                        <a:rPr lang="tr-TR" sz="1400">
                          <a:effectLst/>
                        </a:rPr>
                        <a:t>Wiki</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58.8%</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23.1%</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18.1%</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10155921"/>
                  </a:ext>
                </a:extLst>
              </a:tr>
              <a:tr h="312855">
                <a:tc>
                  <a:txBody>
                    <a:bodyPr/>
                    <a:lstStyle/>
                    <a:p>
                      <a:pPr>
                        <a:lnSpc>
                          <a:spcPct val="107000"/>
                        </a:lnSpc>
                        <a:spcAft>
                          <a:spcPts val="0"/>
                        </a:spcAft>
                      </a:pPr>
                      <a:r>
                        <a:rPr lang="tr-TR" sz="1400">
                          <a:effectLst/>
                        </a:rPr>
                        <a:t>Google Docs</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43.3%</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18.9%</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37.8%</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86258072"/>
                  </a:ext>
                </a:extLst>
              </a:tr>
              <a:tr h="312855">
                <a:tc>
                  <a:txBody>
                    <a:bodyPr/>
                    <a:lstStyle/>
                    <a:p>
                      <a:pPr>
                        <a:lnSpc>
                          <a:spcPct val="107000"/>
                        </a:lnSpc>
                        <a:spcAft>
                          <a:spcPts val="0"/>
                        </a:spcAft>
                      </a:pPr>
                      <a:r>
                        <a:rPr lang="tr-TR" sz="1400">
                          <a:effectLst/>
                        </a:rPr>
                        <a:t>Podcast</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63%</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14.4%</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12.6%</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99741984"/>
                  </a:ext>
                </a:extLst>
              </a:tr>
              <a:tr h="312855">
                <a:tc>
                  <a:txBody>
                    <a:bodyPr/>
                    <a:lstStyle/>
                    <a:p>
                      <a:pPr>
                        <a:lnSpc>
                          <a:spcPct val="107000"/>
                        </a:lnSpc>
                        <a:spcAft>
                          <a:spcPts val="0"/>
                        </a:spcAft>
                      </a:pPr>
                      <a:r>
                        <a:rPr lang="tr-TR" sz="1400">
                          <a:effectLst/>
                        </a:rPr>
                        <a:t>Chatbot</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41.7%</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22.5%</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35.8%</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29101254"/>
                  </a:ext>
                </a:extLst>
              </a:tr>
              <a:tr h="312855">
                <a:tc>
                  <a:txBody>
                    <a:bodyPr/>
                    <a:lstStyle/>
                    <a:p>
                      <a:pPr>
                        <a:lnSpc>
                          <a:spcPct val="107000"/>
                        </a:lnSpc>
                        <a:spcAft>
                          <a:spcPts val="0"/>
                        </a:spcAft>
                      </a:pPr>
                      <a:r>
                        <a:rPr lang="tr-TR" sz="1400">
                          <a:effectLst/>
                        </a:rPr>
                        <a:t>3D Virtual World</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12.3%</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26.1%</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61.6%</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4041218"/>
                  </a:ext>
                </a:extLst>
              </a:tr>
              <a:tr h="312855">
                <a:tc>
                  <a:txBody>
                    <a:bodyPr/>
                    <a:lstStyle/>
                    <a:p>
                      <a:pPr>
                        <a:lnSpc>
                          <a:spcPct val="107000"/>
                        </a:lnSpc>
                        <a:spcAft>
                          <a:spcPts val="0"/>
                        </a:spcAft>
                      </a:pPr>
                      <a:r>
                        <a:rPr lang="tr-TR" sz="1400">
                          <a:effectLst/>
                        </a:rPr>
                        <a:t>Social Bookmarking</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43.6%</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41.1%</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15.3%</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72896983"/>
                  </a:ext>
                </a:extLst>
              </a:tr>
              <a:tr h="534997">
                <a:tc>
                  <a:txBody>
                    <a:bodyPr/>
                    <a:lstStyle/>
                    <a:p>
                      <a:pPr>
                        <a:lnSpc>
                          <a:spcPct val="107000"/>
                        </a:lnSpc>
                        <a:spcAft>
                          <a:spcPts val="0"/>
                        </a:spcAft>
                      </a:pPr>
                      <a:r>
                        <a:rPr lang="tr-TR" sz="1400">
                          <a:effectLst/>
                        </a:rPr>
                        <a:t>Online Games (with real players)</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8.2%</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11.4%</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80.4%</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63752358"/>
                  </a:ext>
                </a:extLst>
              </a:tr>
              <a:tr h="312855">
                <a:tc>
                  <a:txBody>
                    <a:bodyPr/>
                    <a:lstStyle/>
                    <a:p>
                      <a:pPr>
                        <a:lnSpc>
                          <a:spcPct val="107000"/>
                        </a:lnSpc>
                        <a:spcAft>
                          <a:spcPts val="0"/>
                        </a:spcAft>
                      </a:pPr>
                      <a:r>
                        <a:rPr lang="tr-TR" sz="1400">
                          <a:effectLst/>
                        </a:rPr>
                        <a:t>File Sharing</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6.3%</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93.6%</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9473022"/>
                  </a:ext>
                </a:extLst>
              </a:tr>
              <a:tr h="312855">
                <a:tc>
                  <a:txBody>
                    <a:bodyPr/>
                    <a:lstStyle/>
                    <a:p>
                      <a:pPr>
                        <a:lnSpc>
                          <a:spcPct val="107000"/>
                        </a:lnSpc>
                        <a:spcAft>
                          <a:spcPts val="0"/>
                        </a:spcAft>
                      </a:pPr>
                      <a:r>
                        <a:rPr lang="tr-TR" sz="1400">
                          <a:effectLst/>
                        </a:rPr>
                        <a:t>Commenting on multimedia</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2.1%</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23.4%</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75.5%</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139779"/>
                  </a:ext>
                </a:extLst>
              </a:tr>
              <a:tr h="312855">
                <a:tc>
                  <a:txBody>
                    <a:bodyPr/>
                    <a:lstStyle/>
                    <a:p>
                      <a:pPr>
                        <a:lnSpc>
                          <a:spcPct val="107000"/>
                        </a:lnSpc>
                        <a:spcAft>
                          <a:spcPts val="0"/>
                        </a:spcAft>
                      </a:pPr>
                      <a:r>
                        <a:rPr lang="tr-TR" sz="1400">
                          <a:effectLst/>
                        </a:rPr>
                        <a:t>RSS</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38.9%</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32.7%</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dirty="0">
                          <a:effectLst/>
                        </a:rPr>
                        <a:t>28.4%</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54200077"/>
                  </a:ext>
                </a:extLst>
              </a:tr>
            </a:tbl>
          </a:graphicData>
        </a:graphic>
      </p:graphicFrame>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2868745753"/>
      </p:ext>
    </p:extLst>
  </p:cSld>
  <p:clrMapOvr>
    <a:masterClrMapping/>
  </p:clrMapOvr>
  <mc:AlternateContent xmlns:mc="http://schemas.openxmlformats.org/markup-compatibility/2006">
    <mc:Choice xmlns:p14="http://schemas.microsoft.com/office/powerpoint/2010/main" Requires="p14">
      <p:transition spd="slow" p14:dur="2000" advTm="141247"/>
    </mc:Choice>
    <mc:Fallback>
      <p:transition spd="slow" advTm="1412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t>Findings: </a:t>
            </a:r>
            <a:r>
              <a:rPr lang="en-GB" b="1" dirty="0"/>
              <a:t>Web 2.0 Tools for Language Learning</a:t>
            </a:r>
            <a:endParaRPr lang="tr-TR"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86261784"/>
              </p:ext>
            </p:extLst>
          </p:nvPr>
        </p:nvGraphicFramePr>
        <p:xfrm>
          <a:off x="625642" y="1985211"/>
          <a:ext cx="8013032" cy="4728410"/>
        </p:xfrm>
        <a:graphic>
          <a:graphicData uri="http://schemas.openxmlformats.org/drawingml/2006/chart">
            <c:chart xmlns:c="http://schemas.openxmlformats.org/drawingml/2006/chart" xmlns:r="http://schemas.openxmlformats.org/officeDocument/2006/relationships" r:id="rId4"/>
          </a:graphicData>
        </a:graphic>
      </p:graphicFrame>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4204180717"/>
      </p:ext>
    </p:extLst>
  </p:cSld>
  <p:clrMapOvr>
    <a:masterClrMapping/>
  </p:clrMapOvr>
  <mc:AlternateContent xmlns:mc="http://schemas.openxmlformats.org/markup-compatibility/2006">
    <mc:Choice xmlns:p14="http://schemas.microsoft.com/office/powerpoint/2010/main" Requires="p14">
      <p:transition spd="slow" p14:dur="2000" advTm="84856"/>
    </mc:Choice>
    <mc:Fallback>
      <p:transition spd="slow" advTm="848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Conclusions &amp; Limitations &amp; Future Directions</a:t>
            </a:r>
            <a:endParaRPr lang="tr-TR" dirty="0"/>
          </a:p>
        </p:txBody>
      </p:sp>
      <p:sp>
        <p:nvSpPr>
          <p:cNvPr id="3" name="Content Placeholder 2"/>
          <p:cNvSpPr>
            <a:spLocks noGrp="1"/>
          </p:cNvSpPr>
          <p:nvPr>
            <p:ph idx="1"/>
          </p:nvPr>
        </p:nvSpPr>
        <p:spPr/>
        <p:txBody>
          <a:bodyPr/>
          <a:lstStyle/>
          <a:p>
            <a:r>
              <a:rPr lang="tr-TR" dirty="0" smtClean="0"/>
              <a:t>1. </a:t>
            </a:r>
            <a:r>
              <a:rPr lang="en-GB" dirty="0" smtClean="0"/>
              <a:t>EFL </a:t>
            </a:r>
            <a:r>
              <a:rPr lang="en-GB" dirty="0"/>
              <a:t>learners participating in this study are not frequent and proficient users of Web 2.0 tools, which contradicts the claims often made for current generation of learners. (Palfrey &amp; Gasser, 2008; </a:t>
            </a:r>
            <a:r>
              <a:rPr lang="en-GB" dirty="0" err="1"/>
              <a:t>Prensky</a:t>
            </a:r>
            <a:r>
              <a:rPr lang="en-GB" dirty="0"/>
              <a:t>, 2005; </a:t>
            </a:r>
            <a:r>
              <a:rPr lang="en-GB" dirty="0" err="1"/>
              <a:t>Tapscott</a:t>
            </a:r>
            <a:r>
              <a:rPr lang="en-GB" dirty="0"/>
              <a:t>, 2009). </a:t>
            </a:r>
            <a:endParaRPr lang="tr-TR" dirty="0" smtClean="0"/>
          </a:p>
          <a:p>
            <a:r>
              <a:rPr lang="tr-TR" dirty="0" smtClean="0"/>
              <a:t>2. </a:t>
            </a:r>
            <a:r>
              <a:rPr lang="en-GB" dirty="0" smtClean="0"/>
              <a:t>While </a:t>
            </a:r>
            <a:r>
              <a:rPr lang="en-GB" dirty="0"/>
              <a:t>established technologies such as searching for information or social networks are very frequently used by EFL learners in their daily lives, newer technologies including self-publishing and content creation tools are used by a rather small portion of the students. </a:t>
            </a:r>
            <a:endParaRPr lang="tr-TR" dirty="0" smtClean="0"/>
          </a:p>
          <a:p>
            <a:r>
              <a:rPr lang="tr-TR" dirty="0" smtClean="0"/>
              <a:t>3. </a:t>
            </a:r>
            <a:r>
              <a:rPr lang="tr-TR" dirty="0"/>
              <a:t>T</a:t>
            </a:r>
            <a:r>
              <a:rPr lang="en-GB" dirty="0" smtClean="0"/>
              <a:t>here </a:t>
            </a:r>
            <a:r>
              <a:rPr lang="en-GB" dirty="0"/>
              <a:t>is a great diversity in the range of technology use among </a:t>
            </a:r>
            <a:r>
              <a:rPr lang="en-GB" dirty="0" smtClean="0"/>
              <a:t>the</a:t>
            </a:r>
            <a:r>
              <a:rPr lang="tr-TR" dirty="0" smtClean="0"/>
              <a:t> contemporary EFL learners</a:t>
            </a:r>
            <a:endParaRPr lang="tr-TR" dirty="0"/>
          </a:p>
          <a:p>
            <a:endParaRPr lang="tr-TR"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3239827748"/>
      </p:ext>
    </p:extLst>
  </p:cSld>
  <p:clrMapOvr>
    <a:masterClrMapping/>
  </p:clrMapOvr>
  <mc:AlternateContent xmlns:mc="http://schemas.openxmlformats.org/markup-compatibility/2006">
    <mc:Choice xmlns:p14="http://schemas.microsoft.com/office/powerpoint/2010/main" Requires="p14">
      <p:transition spd="slow" p14:dur="2000" advTm="154251"/>
    </mc:Choice>
    <mc:Fallback>
      <p:transition spd="slow" advTm="1542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794084"/>
          </a:xfrm>
        </p:spPr>
        <p:txBody>
          <a:bodyPr/>
          <a:lstStyle/>
          <a:p>
            <a:r>
              <a:rPr lang="tr-TR" dirty="0" smtClean="0"/>
              <a:t>References</a:t>
            </a:r>
            <a:endParaRPr lang="tr-TR" dirty="0"/>
          </a:p>
        </p:txBody>
      </p:sp>
      <p:sp>
        <p:nvSpPr>
          <p:cNvPr id="3" name="Content Placeholder 2"/>
          <p:cNvSpPr>
            <a:spLocks noGrp="1"/>
          </p:cNvSpPr>
          <p:nvPr>
            <p:ph idx="1"/>
          </p:nvPr>
        </p:nvSpPr>
        <p:spPr>
          <a:xfrm>
            <a:off x="1028700" y="1359567"/>
            <a:ext cx="7200900" cy="5005137"/>
          </a:xfrm>
        </p:spPr>
        <p:txBody>
          <a:bodyPr>
            <a:normAutofit fontScale="47500" lnSpcReduction="20000"/>
          </a:bodyPr>
          <a:lstStyle/>
          <a:p>
            <a:r>
              <a:rPr lang="tr-TR" dirty="0"/>
              <a:t> </a:t>
            </a:r>
          </a:p>
          <a:p>
            <a:r>
              <a:rPr lang="tr-TR" dirty="0"/>
              <a:t>Crook, C. (2008). </a:t>
            </a:r>
            <a:r>
              <a:rPr lang="tr-TR" i="1" dirty="0"/>
              <a:t>Web 2.0 technologies for learning: The current landscape opportunities, challenges and tensions.</a:t>
            </a:r>
            <a:r>
              <a:rPr lang="tr-TR" dirty="0"/>
              <a:t> Coventry: Becta.</a:t>
            </a:r>
          </a:p>
          <a:p>
            <a:r>
              <a:rPr lang="tr-TR" dirty="0"/>
              <a:t>Gu, X., Zhu, Y., &amp; Guo, X. (2013). Meeting the “ Digital Natives ”: Understanding the Acceptance of Technology in Classrooms. </a:t>
            </a:r>
            <a:r>
              <a:rPr lang="tr-TR" i="1" dirty="0"/>
              <a:t>Educational Technology &amp; Society</a:t>
            </a:r>
            <a:r>
              <a:rPr lang="tr-TR" dirty="0"/>
              <a:t>, </a:t>
            </a:r>
            <a:r>
              <a:rPr lang="tr-TR" i="1" dirty="0"/>
              <a:t>16</a:t>
            </a:r>
            <a:r>
              <a:rPr lang="tr-TR" dirty="0"/>
              <a:t>(1), 392–402.</a:t>
            </a:r>
          </a:p>
          <a:p>
            <a:r>
              <a:rPr lang="tr-TR" dirty="0"/>
              <a:t>Kennedy, G., Dalgarno, B., Krause, K., Bishop, A., Chang, R., &amp; Churchwood, A. (2007). The Net Generation are not big users of Web 2 . 0 technologies : Preliminary findings. In R. Atkinson, C. McBeath, S. Soong, &amp; C. Cheers (Eds.), </a:t>
            </a:r>
            <a:r>
              <a:rPr lang="tr-TR" i="1" dirty="0"/>
              <a:t>Annual Conference of the Australasian Society for Computers in Learning in Tertiary Education</a:t>
            </a:r>
            <a:r>
              <a:rPr lang="tr-TR" dirty="0"/>
              <a:t> (pp. 517–525). Singapore: Nanyang Technology University.</a:t>
            </a:r>
          </a:p>
          <a:p>
            <a:r>
              <a:rPr lang="tr-TR" dirty="0"/>
              <a:t>Kennedy, G., Judd, T., Churchward, A., Gray, K., &amp; Krause, K.-L. (2008). First year students’ experiences with technology: Are they really digita natives? </a:t>
            </a:r>
            <a:r>
              <a:rPr lang="tr-TR" i="1" dirty="0"/>
              <a:t>Australasian Journal of Educational Technology</a:t>
            </a:r>
            <a:r>
              <a:rPr lang="tr-TR" dirty="0"/>
              <a:t>, </a:t>
            </a:r>
            <a:r>
              <a:rPr lang="tr-TR" i="1" dirty="0"/>
              <a:t>24</a:t>
            </a:r>
            <a:r>
              <a:rPr lang="tr-TR" dirty="0"/>
              <a:t>(1), 108–122.</a:t>
            </a:r>
          </a:p>
          <a:p>
            <a:r>
              <a:rPr lang="tr-TR" dirty="0"/>
              <a:t>Lai, C., &amp; Gu, M. (2011). Self-regulated out-of-class language learning with technology. </a:t>
            </a:r>
            <a:r>
              <a:rPr lang="tr-TR" i="1" dirty="0"/>
              <a:t>Computer Assisted Language Learning</a:t>
            </a:r>
            <a:r>
              <a:rPr lang="tr-TR" dirty="0"/>
              <a:t>, </a:t>
            </a:r>
            <a:r>
              <a:rPr lang="tr-TR" i="1" dirty="0"/>
              <a:t>24</a:t>
            </a:r>
            <a:r>
              <a:rPr lang="tr-TR" dirty="0"/>
              <a:t>(4), 317–335.</a:t>
            </a:r>
          </a:p>
          <a:p>
            <a:r>
              <a:rPr lang="tr-TR" dirty="0"/>
              <a:t>Margaryan, A., Littlejohn, A., &amp; Vojt, G. (2011). Are digital natives a myth or reality? University students’ use of digital technologies. </a:t>
            </a:r>
            <a:r>
              <a:rPr lang="tr-TR" i="1" dirty="0"/>
              <a:t>Computers &amp; Education</a:t>
            </a:r>
            <a:r>
              <a:rPr lang="tr-TR" dirty="0"/>
              <a:t>, </a:t>
            </a:r>
            <a:r>
              <a:rPr lang="tr-TR" i="1" dirty="0"/>
              <a:t>56</a:t>
            </a:r>
            <a:r>
              <a:rPr lang="tr-TR" dirty="0"/>
              <a:t>(2), 429–440.</a:t>
            </a:r>
          </a:p>
          <a:p>
            <a:r>
              <a:rPr lang="tr-TR" dirty="0"/>
              <a:t>Motteram, G., &amp; Sharma, P. (2009). Blending Learning in a Web 2 . 0 World. </a:t>
            </a:r>
            <a:r>
              <a:rPr lang="tr-TR" i="1" dirty="0"/>
              <a:t>International Journal of Emerging Technologies &amp; Society</a:t>
            </a:r>
            <a:r>
              <a:rPr lang="tr-TR" dirty="0"/>
              <a:t>, </a:t>
            </a:r>
            <a:r>
              <a:rPr lang="tr-TR" i="1" dirty="0"/>
              <a:t>7</a:t>
            </a:r>
            <a:r>
              <a:rPr lang="tr-TR" dirty="0"/>
              <a:t>(2), 83–96.</a:t>
            </a:r>
          </a:p>
          <a:p>
            <a:r>
              <a:rPr lang="tr-TR" dirty="0"/>
              <a:t>Palfrey, J., &amp; Gasser, U. (2008). </a:t>
            </a:r>
            <a:r>
              <a:rPr lang="tr-TR" i="1" dirty="0"/>
              <a:t>Born digital: Understanding the first generation of Digital Natives</a:t>
            </a:r>
            <a:r>
              <a:rPr lang="tr-TR" dirty="0"/>
              <a:t>. New York: Basic Books.</a:t>
            </a:r>
          </a:p>
          <a:p>
            <a:r>
              <a:rPr lang="tr-TR" dirty="0"/>
              <a:t>Prensky, M. (2005). </a:t>
            </a:r>
            <a:r>
              <a:rPr lang="tr-TR" i="1" dirty="0"/>
              <a:t>Teaching Digital Natives: Partnering for Real Learning</a:t>
            </a:r>
            <a:r>
              <a:rPr lang="tr-TR" dirty="0"/>
              <a:t>. London: Sage Publishers.</a:t>
            </a:r>
          </a:p>
          <a:p>
            <a:r>
              <a:rPr lang="tr-TR" dirty="0"/>
              <a:t>Song, F. W. (2010). Theorizing web 2.0. </a:t>
            </a:r>
            <a:r>
              <a:rPr lang="tr-TR" i="1" dirty="0"/>
              <a:t>Information, Communication &amp; Society</a:t>
            </a:r>
            <a:r>
              <a:rPr lang="tr-TR" dirty="0"/>
              <a:t>, </a:t>
            </a:r>
            <a:r>
              <a:rPr lang="tr-TR" i="1" dirty="0"/>
              <a:t>13</a:t>
            </a:r>
            <a:r>
              <a:rPr lang="tr-TR" dirty="0"/>
              <a:t>(2), 249–275.</a:t>
            </a:r>
          </a:p>
          <a:p>
            <a:r>
              <a:rPr lang="tr-TR" dirty="0"/>
              <a:t>Tapscott, D. (2009). </a:t>
            </a:r>
            <a:r>
              <a:rPr lang="tr-TR" i="1" dirty="0"/>
              <a:t>Grown up digital: How the net generation is changing your world</a:t>
            </a:r>
            <a:r>
              <a:rPr lang="tr-TR" dirty="0"/>
              <a:t>. New York: McGraw-Hill.</a:t>
            </a:r>
          </a:p>
          <a:p>
            <a:r>
              <a:rPr lang="tr-TR" dirty="0"/>
              <a:t>Thompson, P. (2013). The digital natives as learners: Technology use patterns and approaches to learning. </a:t>
            </a:r>
            <a:r>
              <a:rPr lang="tr-TR" i="1" dirty="0"/>
              <a:t>Computers &amp; Education</a:t>
            </a:r>
            <a:r>
              <a:rPr lang="tr-TR" dirty="0"/>
              <a:t>, </a:t>
            </a:r>
            <a:r>
              <a:rPr lang="tr-TR" i="1" dirty="0"/>
              <a:t>65</a:t>
            </a:r>
            <a:r>
              <a:rPr lang="tr-TR" dirty="0"/>
              <a:t>, 12–33.</a:t>
            </a:r>
          </a:p>
          <a:p>
            <a:r>
              <a:rPr lang="tr-TR" dirty="0"/>
              <a:t>Wang, S., &amp; Vasquez, C. (2012). Web 2.0 and Second Language Learning: What Does t he Research Tell Us? </a:t>
            </a:r>
            <a:r>
              <a:rPr lang="tr-TR" i="1" dirty="0"/>
              <a:t>CALICO Journal</a:t>
            </a:r>
            <a:r>
              <a:rPr lang="tr-TR" dirty="0"/>
              <a:t>, </a:t>
            </a:r>
            <a:r>
              <a:rPr lang="tr-TR" i="1" dirty="0"/>
              <a:t>29</a:t>
            </a:r>
            <a:r>
              <a:rPr lang="tr-TR" dirty="0"/>
              <a:t>(2005), 412–430.</a:t>
            </a:r>
          </a:p>
          <a:p>
            <a:endParaRPr lang="tr-TR"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2930644488"/>
      </p:ext>
    </p:extLst>
  </p:cSld>
  <p:clrMapOvr>
    <a:masterClrMapping/>
  </p:clrMapOvr>
  <mc:AlternateContent xmlns:mc="http://schemas.openxmlformats.org/markup-compatibility/2006">
    <mc:Choice xmlns:p14="http://schemas.microsoft.com/office/powerpoint/2010/main" Requires="p14">
      <p:transition spd="slow" p14:dur="2000" advTm="19570"/>
    </mc:Choice>
    <mc:Fallback>
      <p:transition spd="slow" advTm="195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5|3.4|7.1|4.4|6.8|3.9|15.7"/>
</p:tagLst>
</file>

<file path=ppt/tags/tag2.xml><?xml version="1.0" encoding="utf-8"?>
<p:tagLst xmlns:a="http://schemas.openxmlformats.org/drawingml/2006/main" xmlns:r="http://schemas.openxmlformats.org/officeDocument/2006/relationships" xmlns:p="http://schemas.openxmlformats.org/presentationml/2006/main">
  <p:tag name="TIMING" val="|0.7|15.2|22.9"/>
</p:tagLst>
</file>

<file path=ppt/tags/tag3.xml><?xml version="1.0" encoding="utf-8"?>
<p:tagLst xmlns:a="http://schemas.openxmlformats.org/drawingml/2006/main" xmlns:r="http://schemas.openxmlformats.org/officeDocument/2006/relationships" xmlns:p="http://schemas.openxmlformats.org/presentationml/2006/main">
  <p:tag name="TIMING" val="|5.4|12.7|9.3|19|11.5|14|9.5"/>
</p:tagLst>
</file>

<file path=ppt/tags/tag4.xml><?xml version="1.0" encoding="utf-8"?>
<p:tagLst xmlns:a="http://schemas.openxmlformats.org/drawingml/2006/main" xmlns:r="http://schemas.openxmlformats.org/officeDocument/2006/relationships" xmlns:p="http://schemas.openxmlformats.org/presentationml/2006/main">
  <p:tag name="TIMING" val="|0.6|19.3|6.8|15.3|9.5|18.7"/>
</p:tagLst>
</file>

<file path=ppt/theme/theme1.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algn="ctr"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ppt/theme/theme2.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Wisp</Template>
  <TotalTime>298</TotalTime>
  <Words>880</Words>
  <Application>Microsoft Office PowerPoint</Application>
  <PresentationFormat>On-screen Show (4:3)</PresentationFormat>
  <Paragraphs>134</Paragraphs>
  <Slides>16</Slides>
  <Notes>0</Notes>
  <HiddenSlides>0</HiddenSlides>
  <MMClips>16</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16</vt:i4>
      </vt:variant>
    </vt:vector>
  </HeadingPairs>
  <TitlesOfParts>
    <vt:vector size="24" baseType="lpstr">
      <vt:lpstr>Arial</vt:lpstr>
      <vt:lpstr>Calibri</vt:lpstr>
      <vt:lpstr>Century Schoolbook</vt:lpstr>
      <vt:lpstr>Corbel</vt:lpstr>
      <vt:lpstr>Franklin Gothic Book</vt:lpstr>
      <vt:lpstr>Times New Roman</vt:lpstr>
      <vt:lpstr>Headlines</vt:lpstr>
      <vt:lpstr>Crop</vt:lpstr>
      <vt:lpstr>USE OF WEB 2.0 TOOLS AMONG EFL LEARNERS </vt:lpstr>
      <vt:lpstr>OVERVIEW</vt:lpstr>
      <vt:lpstr>Use of Web 2.0 Tools among EFL Learners</vt:lpstr>
      <vt:lpstr>Use of Web 2.0 Tools among EFL Learners</vt:lpstr>
      <vt:lpstr>Web 2.0: An Overview</vt:lpstr>
      <vt:lpstr>Core Web 2.0 Technologies</vt:lpstr>
      <vt:lpstr>Web 2.0 and Language Learning</vt:lpstr>
      <vt:lpstr>The Study</vt:lpstr>
      <vt:lpstr>The Study</vt:lpstr>
      <vt:lpstr>Findings: Ownership and Access</vt:lpstr>
      <vt:lpstr>Findings: Ownership and Access</vt:lpstr>
      <vt:lpstr>Findings: Purposes of Using Internet</vt:lpstr>
      <vt:lpstr>Findings: Perceived Proficiency on Web 2.0 Tools  </vt:lpstr>
      <vt:lpstr>Findings: Web 2.0 Tools for Language Learning</vt:lpstr>
      <vt:lpstr>Conclusions &amp; Limitations &amp; Future Directions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 of WEB 2.0 Tools among EFL Learners </dc:title>
  <dc:creator>aysel sahin</dc:creator>
  <cp:lastModifiedBy>aysel sahin</cp:lastModifiedBy>
  <cp:revision>48</cp:revision>
  <dcterms:created xsi:type="dcterms:W3CDTF">2016-06-20T09:40:56Z</dcterms:created>
  <dcterms:modified xsi:type="dcterms:W3CDTF">2016-06-21T12:03:42Z</dcterms:modified>
</cp:coreProperties>
</file>