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1" r:id="rId6"/>
    <p:sldId id="263" r:id="rId7"/>
    <p:sldId id="272" r:id="rId8"/>
    <p:sldId id="270" r:id="rId9"/>
    <p:sldId id="274" r:id="rId10"/>
    <p:sldId id="275" r:id="rId11"/>
    <p:sldId id="278" r:id="rId12"/>
    <p:sldId id="265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745" autoAdjust="0"/>
  </p:normalViewPr>
  <p:slideViewPr>
    <p:cSldViewPr snapToGrid="0" snapToObjects="1" showGuides="1">
      <p:cViewPr>
        <p:scale>
          <a:sx n="94" d="100"/>
          <a:sy n="94" d="100"/>
        </p:scale>
        <p:origin x="-696" y="780"/>
      </p:cViewPr>
      <p:guideLst>
        <p:guide orient="horz" pos="2140"/>
        <p:guide pos="297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pPr/>
              <a:t>6/24/2016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6/24/2016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6/24/2016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pPr/>
              <a:t>6/24/2016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6/24/2016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6/24/2016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6/24/2016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6/24/2016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6/24/2016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6/24/2016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6/24/2016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6/24/2016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pPr/>
              <a:t>6/24/2016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pPr/>
              <a:t>6/24/2016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6/24/2016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6/24/2016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6/24/2016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pPr/>
              <a:t>6/24/2016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6/24/2016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6/24/2016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6/24/2016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17569" y="6183925"/>
            <a:ext cx="1547779" cy="5961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53108" y="985520"/>
            <a:ext cx="4038600" cy="272203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Using Generalizability Theory to Examine the Air Reserve Component Augmentation (ARC) Request </a:t>
            </a:r>
            <a:r>
              <a:rPr lang="en-US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Process</a:t>
            </a:r>
            <a:endParaRPr lang="en-US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827087" y="4471807"/>
            <a:ext cx="774795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dirty="0">
                <a:solidFill>
                  <a:srgbClr val="0000CC"/>
                </a:solidFill>
                <a:latin typeface="Times New Roman" pitchFamily="18" charset="0"/>
                <a:ea typeface="MS UI Gothic" pitchFamily="34" charset="-128"/>
                <a:cs typeface="Times New Roman" pitchFamily="18" charset="0"/>
              </a:rPr>
              <a:t>The 4</a:t>
            </a:r>
            <a:r>
              <a:rPr lang="en-US" altLang="zh-CN" sz="1600" b="1" baseline="30000" dirty="0">
                <a:solidFill>
                  <a:srgbClr val="0000CC"/>
                </a:solidFill>
                <a:latin typeface="Times New Roman" pitchFamily="18" charset="0"/>
                <a:ea typeface="MS UI Gothic" pitchFamily="34" charset="-128"/>
                <a:cs typeface="Times New Roman" pitchFamily="18" charset="0"/>
              </a:rPr>
              <a:t>th</a:t>
            </a:r>
            <a:r>
              <a:rPr lang="en-US" altLang="zh-CN" sz="1600" b="1" dirty="0">
                <a:solidFill>
                  <a:srgbClr val="0000CC"/>
                </a:solidFill>
                <a:latin typeface="Times New Roman" pitchFamily="18" charset="0"/>
                <a:ea typeface="MS UI Gothic" pitchFamily="34" charset="-128"/>
                <a:cs typeface="Times New Roman" pitchFamily="18" charset="0"/>
              </a:rPr>
              <a:t> Untested Ideas (UI) International Research Conference</a:t>
            </a:r>
          </a:p>
          <a:p>
            <a:pPr algn="ctr">
              <a:lnSpc>
                <a:spcPct val="150000"/>
              </a:lnSpc>
            </a:pPr>
            <a:endParaRPr lang="en-US" altLang="zh-CN" sz="1600" dirty="0">
              <a:solidFill>
                <a:srgbClr val="0000CC"/>
              </a:solidFill>
              <a:latin typeface="Times New Roman" pitchFamily="18" charset="0"/>
              <a:ea typeface="MS UI Gothic" pitchFamily="34" charset="-128"/>
              <a:cs typeface="Times New Roman" pitchFamily="18" charset="0"/>
            </a:endParaRPr>
          </a:p>
          <a:p>
            <a:pPr algn="ctr"/>
            <a:r>
              <a:rPr lang="en-US" sz="1600" b="1" dirty="0" smtClean="0">
                <a:solidFill>
                  <a:srgbClr val="0000CC"/>
                </a:solidFill>
                <a:latin typeface="Times New Roman" pitchFamily="18" charset="0"/>
                <a:ea typeface="MS UI Gothic" pitchFamily="34" charset="-128"/>
                <a:cs typeface="Times New Roman" pitchFamily="18" charset="0"/>
              </a:rPr>
              <a:t>Gina M. </a:t>
            </a:r>
            <a:r>
              <a:rPr lang="en-US" sz="1600" b="1" dirty="0" err="1" smtClean="0">
                <a:solidFill>
                  <a:srgbClr val="0000CC"/>
                </a:solidFill>
                <a:latin typeface="Times New Roman" pitchFamily="18" charset="0"/>
                <a:ea typeface="MS UI Gothic" pitchFamily="34" charset="-128"/>
                <a:cs typeface="Times New Roman" pitchFamily="18" charset="0"/>
              </a:rPr>
              <a:t>Pizziconi-Cupples</a:t>
            </a:r>
            <a:endParaRPr lang="en-US" sz="1600" b="1" dirty="0" smtClean="0">
              <a:solidFill>
                <a:srgbClr val="0000CC"/>
              </a:solidFill>
              <a:latin typeface="Times New Roman" pitchFamily="18" charset="0"/>
              <a:ea typeface="MS UI Gothic" pitchFamily="34" charset="-128"/>
              <a:cs typeface="Times New Roman" pitchFamily="18" charset="0"/>
            </a:endParaRPr>
          </a:p>
          <a:p>
            <a:pPr algn="ctr"/>
            <a:r>
              <a:rPr lang="en-US" sz="1600" b="1" dirty="0" smtClean="0">
                <a:solidFill>
                  <a:srgbClr val="0000CC"/>
                </a:solidFill>
                <a:latin typeface="Times New Roman" pitchFamily="18" charset="0"/>
                <a:ea typeface="MS UI Gothic" pitchFamily="34" charset="-128"/>
                <a:cs typeface="Times New Roman" pitchFamily="18" charset="0"/>
              </a:rPr>
              <a:t>Niagara University</a:t>
            </a:r>
          </a:p>
        </p:txBody>
      </p:sp>
    </p:spTree>
    <p:extLst>
      <p:ext uri="{BB962C8B-B14F-4D97-AF65-F5344CB8AC3E}">
        <p14:creationId xmlns:p14="http://schemas.microsoft.com/office/powerpoint/2010/main" xmlns="" val="413332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239520"/>
            <a:ext cx="7556313" cy="5381667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Rationale &amp; Purpose for Study</a:t>
            </a:r>
          </a:p>
          <a:p>
            <a:r>
              <a:rPr lang="en-US" dirty="0" smtClean="0"/>
              <a:t>Conceptual Framework &amp; Literature Review</a:t>
            </a:r>
          </a:p>
          <a:p>
            <a:pPr lvl="1"/>
            <a:r>
              <a:rPr lang="en-US" dirty="0" smtClean="0"/>
              <a:t>Historical Context</a:t>
            </a:r>
          </a:p>
          <a:p>
            <a:pPr lvl="1"/>
            <a:r>
              <a:rPr lang="en-US" dirty="0" smtClean="0"/>
              <a:t>Politics</a:t>
            </a:r>
          </a:p>
          <a:p>
            <a:pPr lvl="1"/>
            <a:r>
              <a:rPr lang="en-US" dirty="0" smtClean="0"/>
              <a:t>Policies</a:t>
            </a:r>
          </a:p>
          <a:p>
            <a:pPr lvl="1"/>
            <a:r>
              <a:rPr lang="en-US" dirty="0" smtClean="0"/>
              <a:t>Economics</a:t>
            </a:r>
          </a:p>
          <a:p>
            <a:pPr lvl="1"/>
            <a:r>
              <a:rPr lang="en-US" dirty="0" smtClean="0"/>
              <a:t>Ethics</a:t>
            </a:r>
          </a:p>
          <a:p>
            <a:r>
              <a:rPr lang="en-US" dirty="0" smtClean="0"/>
              <a:t>Methodology</a:t>
            </a:r>
          </a:p>
          <a:p>
            <a:pPr lvl="1"/>
            <a:r>
              <a:rPr lang="en-US" dirty="0" smtClean="0"/>
              <a:t>Appropriates of G-Theory for this Study</a:t>
            </a:r>
          </a:p>
          <a:p>
            <a:pPr lvl="1"/>
            <a:r>
              <a:rPr lang="en-US" dirty="0" smtClean="0"/>
              <a:t>Research Questions </a:t>
            </a:r>
          </a:p>
          <a:p>
            <a:pPr lvl="1"/>
            <a:r>
              <a:rPr lang="en-US" dirty="0" smtClean="0"/>
              <a:t>Data Connection</a:t>
            </a:r>
          </a:p>
          <a:p>
            <a:pPr lvl="1"/>
            <a:r>
              <a:rPr lang="en-US" dirty="0" smtClean="0"/>
              <a:t>G-Theory Design	</a:t>
            </a:r>
          </a:p>
          <a:p>
            <a:r>
              <a:rPr lang="en-US" dirty="0" smtClean="0"/>
              <a:t>Results</a:t>
            </a:r>
          </a:p>
          <a:p>
            <a:pPr lvl="1"/>
            <a:r>
              <a:rPr lang="en-US" dirty="0" smtClean="0"/>
              <a:t>Findings</a:t>
            </a:r>
          </a:p>
          <a:p>
            <a:pPr lvl="1"/>
            <a:r>
              <a:rPr lang="en-US" dirty="0" smtClean="0"/>
              <a:t>Discussion</a:t>
            </a:r>
          </a:p>
          <a:p>
            <a:r>
              <a:rPr lang="en-US" dirty="0" smtClean="0"/>
              <a:t>Conclusion</a:t>
            </a:r>
          </a:p>
          <a:p>
            <a:pPr lvl="1"/>
            <a:r>
              <a:rPr lang="en-US" dirty="0" smtClean="0"/>
              <a:t>Implications</a:t>
            </a:r>
          </a:p>
          <a:p>
            <a:pPr lvl="1"/>
            <a:r>
              <a:rPr lang="en-US" dirty="0" smtClean="0"/>
              <a:t>Limitations</a:t>
            </a:r>
          </a:p>
          <a:p>
            <a:pPr lvl="1"/>
            <a:r>
              <a:rPr lang="en-US" dirty="0" smtClean="0"/>
              <a:t>Future Research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36" y="77709"/>
            <a:ext cx="1547779" cy="59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03790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Rationale &amp; Purpose of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461034"/>
            <a:ext cx="8306595" cy="4144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Unprecedented reliance on reserve components</a:t>
            </a:r>
          </a:p>
          <a:p>
            <a:pPr lvl="1"/>
            <a:r>
              <a:rPr lang="en-US" dirty="0" smtClean="0"/>
              <a:t>Utilization has transitioned to an operational norm</a:t>
            </a:r>
          </a:p>
          <a:p>
            <a:r>
              <a:rPr lang="en-US" dirty="0" smtClean="0"/>
              <a:t>Desire and efforts to increase reserve component utilization are hampered by outdated policies and processes </a:t>
            </a:r>
          </a:p>
          <a:p>
            <a:r>
              <a:rPr lang="en-US" dirty="0"/>
              <a:t>Less than 1% of US population has served in military compared to 12% in World War II</a:t>
            </a:r>
          </a:p>
          <a:p>
            <a:pPr lvl="1"/>
            <a:r>
              <a:rPr lang="en-US" dirty="0"/>
              <a:t>Widens gap in understanding between military and public including </a:t>
            </a:r>
            <a:r>
              <a:rPr lang="en-US" dirty="0" smtClean="0"/>
              <a:t>congress</a:t>
            </a:r>
          </a:p>
          <a:p>
            <a:r>
              <a:rPr lang="en-US" dirty="0" smtClean="0"/>
              <a:t>Study will contribute to recommendations made by the National Commission on the Structure of the Air Force (NCSAF)</a:t>
            </a:r>
          </a:p>
          <a:p>
            <a:r>
              <a:rPr lang="en-US" dirty="0" smtClean="0"/>
              <a:t>Purpose is to investigate variability and reliability within the air reserve component augmentation process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36" y="77709"/>
            <a:ext cx="1547779" cy="59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37133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Conceptual Framework &amp; Literature Review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98474" y="1461034"/>
            <a:ext cx="7556313" cy="4964756"/>
          </a:xfrm>
        </p:spPr>
        <p:txBody>
          <a:bodyPr>
            <a:normAutofit/>
          </a:bodyPr>
          <a:lstStyle/>
          <a:p>
            <a:r>
              <a:rPr lang="en-US" dirty="0" smtClean="0"/>
              <a:t>Historical Context</a:t>
            </a:r>
          </a:p>
          <a:p>
            <a:pPr lvl="1"/>
            <a:r>
              <a:rPr lang="en-US" dirty="0" smtClean="0"/>
              <a:t>Intersection of decreasing end strength, fiscal constraints</a:t>
            </a:r>
            <a:br>
              <a:rPr lang="en-US" dirty="0" smtClean="0"/>
            </a:br>
            <a:r>
              <a:rPr lang="en-US" dirty="0" smtClean="0"/>
              <a:t>&amp; increasing military requirements</a:t>
            </a:r>
          </a:p>
          <a:p>
            <a:r>
              <a:rPr lang="en-US" dirty="0"/>
              <a:t>Politics</a:t>
            </a:r>
          </a:p>
          <a:p>
            <a:pPr lvl="1"/>
            <a:r>
              <a:rPr lang="en-US" dirty="0"/>
              <a:t>Congressional Level</a:t>
            </a:r>
          </a:p>
          <a:p>
            <a:pPr lvl="1"/>
            <a:r>
              <a:rPr lang="en-US" dirty="0"/>
              <a:t>Internal to the Air </a:t>
            </a:r>
            <a:r>
              <a:rPr lang="en-US" dirty="0" smtClean="0"/>
              <a:t>Force</a:t>
            </a:r>
          </a:p>
          <a:p>
            <a:r>
              <a:rPr lang="en-US" dirty="0" smtClean="0"/>
              <a:t>Policies</a:t>
            </a:r>
          </a:p>
          <a:p>
            <a:pPr lvl="1"/>
            <a:r>
              <a:rPr lang="en-US" dirty="0" smtClean="0"/>
              <a:t>Federal Legislation</a:t>
            </a:r>
          </a:p>
          <a:p>
            <a:pPr lvl="1"/>
            <a:r>
              <a:rPr lang="en-US" dirty="0" smtClean="0"/>
              <a:t>Department of Defense Instructions</a:t>
            </a:r>
          </a:p>
          <a:p>
            <a:pPr lvl="2"/>
            <a:r>
              <a:rPr lang="en-US" dirty="0" smtClean="0"/>
              <a:t>Accessing the Reserve Component</a:t>
            </a:r>
          </a:p>
          <a:p>
            <a:pPr lvl="1"/>
            <a:r>
              <a:rPr lang="en-US" dirty="0" smtClean="0"/>
              <a:t>Air Force Instructions</a:t>
            </a:r>
          </a:p>
          <a:p>
            <a:pPr lvl="2"/>
            <a:r>
              <a:rPr lang="en-US" dirty="0" smtClean="0"/>
              <a:t>Current ARC Augmentation Request </a:t>
            </a:r>
            <a:br>
              <a:rPr lang="en-US" dirty="0" smtClean="0"/>
            </a:br>
            <a:r>
              <a:rPr lang="en-US" dirty="0" smtClean="0"/>
              <a:t>Process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20400" y="2690636"/>
            <a:ext cx="4023599" cy="3620363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36" y="77709"/>
            <a:ext cx="1547779" cy="59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26201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Conceptual Framework &amp; Literature Review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98474" y="1461034"/>
            <a:ext cx="7556313" cy="4964756"/>
          </a:xfrm>
        </p:spPr>
        <p:txBody>
          <a:bodyPr>
            <a:normAutofit/>
          </a:bodyPr>
          <a:lstStyle/>
          <a:p>
            <a:r>
              <a:rPr lang="en-US" dirty="0" smtClean="0"/>
              <a:t>Economics</a:t>
            </a:r>
            <a:endParaRPr lang="en-US" dirty="0"/>
          </a:p>
          <a:p>
            <a:pPr lvl="1"/>
            <a:r>
              <a:rPr lang="en-US" dirty="0"/>
              <a:t>Significant Fiscal </a:t>
            </a:r>
            <a:r>
              <a:rPr lang="en-US" dirty="0" smtClean="0"/>
              <a:t>Constraints</a:t>
            </a:r>
          </a:p>
          <a:p>
            <a:pPr lvl="2"/>
            <a:r>
              <a:rPr lang="en-US" dirty="0" smtClean="0"/>
              <a:t>Budget Control Act (2011)</a:t>
            </a:r>
            <a:br>
              <a:rPr lang="en-US" dirty="0" smtClean="0"/>
            </a:br>
            <a:r>
              <a:rPr lang="en-US" dirty="0" smtClean="0"/>
              <a:t>&amp; Sequestration</a:t>
            </a:r>
            <a:endParaRPr lang="en-US" dirty="0"/>
          </a:p>
          <a:p>
            <a:r>
              <a:rPr lang="en-US" dirty="0" smtClean="0"/>
              <a:t>Ethics</a:t>
            </a:r>
            <a:endParaRPr lang="en-US" dirty="0"/>
          </a:p>
          <a:p>
            <a:pPr lvl="1"/>
            <a:r>
              <a:rPr lang="en-US" dirty="0"/>
              <a:t>Stewardship in </a:t>
            </a:r>
            <a:r>
              <a:rPr lang="en-US" dirty="0" smtClean="0"/>
              <a:t>Government</a:t>
            </a:r>
            <a:endParaRPr lang="en-US" dirty="0"/>
          </a:p>
          <a:p>
            <a:pPr lvl="1"/>
            <a:r>
              <a:rPr lang="en-US" dirty="0" smtClean="0"/>
              <a:t>Social Contract with Reserve Members</a:t>
            </a:r>
          </a:p>
          <a:p>
            <a:pPr lvl="1"/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20400" y="2690636"/>
            <a:ext cx="4023599" cy="3620363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36" y="77709"/>
            <a:ext cx="1547779" cy="59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68065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98474" y="1506348"/>
            <a:ext cx="8645526" cy="538019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Appropriateness of G-Theory for this Study</a:t>
            </a:r>
          </a:p>
          <a:p>
            <a:pPr lvl="1"/>
            <a:r>
              <a:rPr lang="en-US" dirty="0"/>
              <a:t>U</a:t>
            </a:r>
            <a:r>
              <a:rPr lang="en-US" dirty="0" smtClean="0"/>
              <a:t>ntangles sources of error &amp; approximates error for each variance component  </a:t>
            </a:r>
          </a:p>
          <a:p>
            <a:pPr lvl="1"/>
            <a:r>
              <a:rPr lang="en-US" dirty="0" smtClean="0"/>
              <a:t>G-Studies express variation &amp; D-Studies uses G-Study information to determine reliability levels of specifications selected by the researcher</a:t>
            </a:r>
          </a:p>
          <a:p>
            <a:r>
              <a:rPr lang="en-US" dirty="0" smtClean="0"/>
              <a:t>Research Questions</a:t>
            </a:r>
          </a:p>
          <a:p>
            <a:pPr lvl="1"/>
            <a:r>
              <a:rPr lang="en-US" dirty="0" smtClean="0"/>
              <a:t>To what extent do variance components contribute to rating variability?</a:t>
            </a:r>
          </a:p>
          <a:p>
            <a:pPr lvl="1"/>
            <a:r>
              <a:rPr lang="en-US" dirty="0" smtClean="0"/>
              <a:t>What is the rating reliability (G-coefficient) of requests?</a:t>
            </a:r>
          </a:p>
          <a:p>
            <a:pPr lvl="1"/>
            <a:r>
              <a:rPr lang="en-US" dirty="0" smtClean="0"/>
              <a:t>To what extent does gender and assignment affect rating variability and </a:t>
            </a:r>
            <a:br>
              <a:rPr lang="en-US" dirty="0" smtClean="0"/>
            </a:br>
            <a:r>
              <a:rPr lang="en-US" dirty="0" smtClean="0"/>
              <a:t>rating reliability (G-coefficient) of requests?</a:t>
            </a:r>
          </a:p>
          <a:p>
            <a:r>
              <a:rPr lang="en-US" dirty="0" smtClean="0"/>
              <a:t>Data Connection </a:t>
            </a:r>
          </a:p>
          <a:p>
            <a:pPr lvl="1"/>
            <a:r>
              <a:rPr lang="en-US" dirty="0" smtClean="0"/>
              <a:t>Decision-making framework for ARC augmentation </a:t>
            </a:r>
            <a:r>
              <a:rPr lang="en-US" dirty="0"/>
              <a:t>r</a:t>
            </a:r>
            <a:r>
              <a:rPr lang="en-US" dirty="0" smtClean="0"/>
              <a:t>equest process</a:t>
            </a:r>
          </a:p>
          <a:p>
            <a:pPr lvl="1"/>
            <a:r>
              <a:rPr lang="en-US" dirty="0" smtClean="0"/>
              <a:t>Description of Data</a:t>
            </a:r>
          </a:p>
          <a:p>
            <a:pPr lvl="1"/>
            <a:r>
              <a:rPr lang="en-US" dirty="0"/>
              <a:t>Information Protection </a:t>
            </a:r>
            <a:r>
              <a:rPr lang="en-US" dirty="0" smtClean="0"/>
              <a:t>Controls</a:t>
            </a:r>
          </a:p>
          <a:p>
            <a:r>
              <a:rPr lang="en-US" dirty="0" smtClean="0"/>
              <a:t>G-Theory Design</a:t>
            </a:r>
          </a:p>
          <a:p>
            <a:pPr lvl="1"/>
            <a:r>
              <a:rPr lang="en-US" dirty="0" smtClean="0"/>
              <a:t>Both fully crossed and nested designs were utilized</a:t>
            </a:r>
            <a:endParaRPr lang="en-US" dirty="0"/>
          </a:p>
          <a:p>
            <a:pPr lvl="2"/>
            <a:r>
              <a:rPr lang="en-US" dirty="0" smtClean="0"/>
              <a:t>Most complex design is three-facet, </a:t>
            </a:r>
            <a:r>
              <a:rPr lang="en-US" dirty="0"/>
              <a:t>n</a:t>
            </a:r>
            <a:r>
              <a:rPr lang="en-US" dirty="0" smtClean="0"/>
              <a:t>ested design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Methodology</a:t>
            </a:r>
            <a:endParaRPr lang="en-US" dirty="0"/>
          </a:p>
        </p:txBody>
      </p:sp>
      <p:pic>
        <p:nvPicPr>
          <p:cNvPr id="10" name="Picture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36" y="77709"/>
            <a:ext cx="1547779" cy="59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00509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98474" y="1449323"/>
            <a:ext cx="8645526" cy="538019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27-Designs</a:t>
            </a:r>
          </a:p>
          <a:p>
            <a:pPr lvl="1"/>
            <a:r>
              <a:rPr lang="en-US" dirty="0" smtClean="0"/>
              <a:t>18 Fully crossed designs &amp; 9 nested designs</a:t>
            </a:r>
          </a:p>
          <a:p>
            <a:pPr lvl="2"/>
            <a:r>
              <a:rPr lang="en-US" dirty="0" smtClean="0"/>
              <a:t>Object of measurements were: (1) the priority of a requests (q) </a:t>
            </a:r>
            <a:br>
              <a:rPr lang="en-US" dirty="0" smtClean="0"/>
            </a:br>
            <a:r>
              <a:rPr lang="en-US" dirty="0" smtClean="0"/>
              <a:t>&amp; (2) the rater (r) </a:t>
            </a:r>
            <a:endParaRPr lang="en-US" dirty="0"/>
          </a:p>
          <a:p>
            <a:pPr lvl="1"/>
            <a:r>
              <a:rPr lang="en-US" dirty="0"/>
              <a:t>F</a:t>
            </a:r>
            <a:r>
              <a:rPr lang="en-US" dirty="0" smtClean="0"/>
              <a:t>acets were determined to be random; gender was treated as fixed</a:t>
            </a:r>
          </a:p>
          <a:p>
            <a:r>
              <a:rPr lang="en-US" dirty="0" smtClean="0"/>
              <a:t>Dataset:</a:t>
            </a:r>
            <a:endParaRPr lang="en-US" dirty="0"/>
          </a:p>
          <a:p>
            <a:pPr lvl="2"/>
            <a:r>
              <a:rPr lang="en-US" dirty="0" smtClean="0"/>
              <a:t>251 effective requests (q), 9 core functions (</a:t>
            </a:r>
            <a:r>
              <a:rPr lang="en-US" dirty="0"/>
              <a:t>f</a:t>
            </a:r>
            <a:r>
              <a:rPr lang="en-US" dirty="0" smtClean="0"/>
              <a:t>), 5 mission categories (c), 3 mission areas (o)</a:t>
            </a:r>
          </a:p>
          <a:p>
            <a:r>
              <a:rPr lang="en-US" dirty="0" smtClean="0"/>
              <a:t>Participants (raters (r)):</a:t>
            </a:r>
          </a:p>
          <a:p>
            <a:pPr lvl="1"/>
            <a:r>
              <a:rPr lang="en-US" dirty="0" smtClean="0"/>
              <a:t>5 male, 2 female; 4 assigned to headquarters, 3 assigned to a field unit</a:t>
            </a:r>
          </a:p>
          <a:p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Preparation, random selection (balanced design requirement)</a:t>
            </a:r>
          </a:p>
          <a:p>
            <a:pPr lvl="1"/>
            <a:r>
              <a:rPr lang="en-US" dirty="0" smtClean="0"/>
              <a:t>Descriptive statistics</a:t>
            </a:r>
          </a:p>
          <a:p>
            <a:pPr lvl="1"/>
            <a:r>
              <a:rPr lang="en-US" dirty="0" smtClean="0"/>
              <a:t>G-Studies</a:t>
            </a:r>
          </a:p>
          <a:p>
            <a:pPr lvl="1"/>
            <a:r>
              <a:rPr lang="en-US" dirty="0" smtClean="0"/>
              <a:t>D-Studies</a:t>
            </a:r>
          </a:p>
          <a:p>
            <a:pPr lvl="1"/>
            <a:r>
              <a:rPr lang="en-US" dirty="0" smtClean="0"/>
              <a:t>Computer Programs</a:t>
            </a:r>
          </a:p>
          <a:p>
            <a:pPr lvl="1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Methodology</a:t>
            </a:r>
            <a:endParaRPr lang="en-US" dirty="0"/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36" y="77709"/>
            <a:ext cx="1547779" cy="59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16776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98474" y="1393484"/>
            <a:ext cx="8645526" cy="5604682"/>
          </a:xfrm>
        </p:spPr>
        <p:txBody>
          <a:bodyPr>
            <a:normAutofit/>
          </a:bodyPr>
          <a:lstStyle/>
          <a:p>
            <a:r>
              <a:rPr lang="en-US" dirty="0" smtClean="0"/>
              <a:t>Findings to Research Questions</a:t>
            </a:r>
          </a:p>
          <a:p>
            <a:pPr lvl="1"/>
            <a:r>
              <a:rPr lang="en-US" dirty="0"/>
              <a:t>To what extent do variance components contribute to rating variability</a:t>
            </a:r>
            <a:r>
              <a:rPr lang="en-US" dirty="0" smtClean="0"/>
              <a:t>?</a:t>
            </a:r>
          </a:p>
          <a:p>
            <a:pPr lvl="2"/>
            <a:r>
              <a:rPr lang="en-US" dirty="0" smtClean="0"/>
              <a:t>Notwithstanding residual interactions, mission category (c) contributed the greatest variance most often. Possible reasons include:</a:t>
            </a:r>
          </a:p>
          <a:p>
            <a:pPr lvl="3"/>
            <a:r>
              <a:rPr lang="en-US" dirty="0" smtClean="0"/>
              <a:t>Possibly misalignment of mission categories?</a:t>
            </a:r>
          </a:p>
          <a:p>
            <a:pPr lvl="3"/>
            <a:r>
              <a:rPr lang="en-US" dirty="0" smtClean="0"/>
              <a:t>Errors in mission category identification?</a:t>
            </a:r>
          </a:p>
          <a:p>
            <a:pPr lvl="3"/>
            <a:r>
              <a:rPr lang="en-US" dirty="0" smtClean="0"/>
              <a:t>Raters view categories differently?</a:t>
            </a:r>
            <a:endParaRPr lang="en-US" dirty="0"/>
          </a:p>
          <a:p>
            <a:pPr lvl="1"/>
            <a:r>
              <a:rPr lang="en-US" dirty="0"/>
              <a:t>What is the rating reliability (G-coefficient) of requests</a:t>
            </a:r>
            <a:r>
              <a:rPr lang="en-US" dirty="0" smtClean="0"/>
              <a:t>?</a:t>
            </a:r>
          </a:p>
          <a:p>
            <a:pPr lvl="2"/>
            <a:r>
              <a:rPr lang="en-US" dirty="0" smtClean="0"/>
              <a:t>Overall reliability was low based on 7 raters</a:t>
            </a:r>
          </a:p>
          <a:p>
            <a:pPr lvl="3"/>
            <a:r>
              <a:rPr lang="en-US" dirty="0"/>
              <a:t>H</a:t>
            </a:r>
            <a:r>
              <a:rPr lang="en-US" dirty="0" smtClean="0"/>
              <a:t>ighest levels were seen in (</a:t>
            </a:r>
            <a:r>
              <a:rPr lang="en-US" dirty="0"/>
              <a:t>r: a) </a:t>
            </a:r>
            <a:r>
              <a:rPr lang="en-US" dirty="0" smtClean="0"/>
              <a:t>x q at </a:t>
            </a:r>
            <a:r>
              <a:rPr lang="en-US" dirty="0" smtClean="0"/>
              <a:t>.58; </a:t>
            </a:r>
            <a:r>
              <a:rPr lang="en-US" dirty="0" smtClean="0"/>
              <a:t>r x q</a:t>
            </a:r>
            <a:r>
              <a:rPr lang="en-US" baseline="-25000" dirty="0" smtClean="0"/>
              <a:t>c1</a:t>
            </a:r>
            <a:r>
              <a:rPr lang="en-US" dirty="0" smtClean="0"/>
              <a:t> at </a:t>
            </a:r>
            <a:r>
              <a:rPr lang="en-US" dirty="0" smtClean="0"/>
              <a:t>.56; </a:t>
            </a:r>
            <a:r>
              <a:rPr lang="en-US" dirty="0" smtClean="0"/>
              <a:t>r x q</a:t>
            </a:r>
            <a:r>
              <a:rPr lang="en-US" baseline="-25000" dirty="0" smtClean="0"/>
              <a:t>f3 </a:t>
            </a:r>
            <a:r>
              <a:rPr lang="en-US" dirty="0" smtClean="0"/>
              <a:t>at </a:t>
            </a:r>
            <a:r>
              <a:rPr lang="en-US" dirty="0" smtClean="0"/>
              <a:t>.54</a:t>
            </a:r>
            <a:endParaRPr lang="en-US" dirty="0"/>
          </a:p>
          <a:p>
            <a:pPr lvl="1"/>
            <a:r>
              <a:rPr lang="en-US" dirty="0"/>
              <a:t>To what extent does gender and assignment affect rating variability and </a:t>
            </a:r>
            <a:br>
              <a:rPr lang="en-US" dirty="0"/>
            </a:br>
            <a:r>
              <a:rPr lang="en-US" dirty="0"/>
              <a:t>rating reliability (G-coefficient) of requests</a:t>
            </a:r>
            <a:r>
              <a:rPr lang="en-US" dirty="0" smtClean="0"/>
              <a:t>?</a:t>
            </a:r>
          </a:p>
          <a:p>
            <a:pPr lvl="2"/>
            <a:r>
              <a:rPr lang="en-US" dirty="0" smtClean="0"/>
              <a:t>Gender and assignment appear to greatly affect variability and reliability</a:t>
            </a:r>
          </a:p>
          <a:p>
            <a:pPr lvl="3"/>
            <a:r>
              <a:rPr lang="en-US" dirty="0" smtClean="0"/>
              <a:t>Highest levels of reliability observed with </a:t>
            </a:r>
            <a:r>
              <a:rPr lang="en-US" dirty="0"/>
              <a:t>(r: a) x q </a:t>
            </a:r>
            <a:r>
              <a:rPr lang="en-US" dirty="0" smtClean="0"/>
              <a:t>at </a:t>
            </a:r>
            <a:r>
              <a:rPr lang="en-US" dirty="0" smtClean="0"/>
              <a:t>.58</a:t>
            </a:r>
            <a:endParaRPr lang="en-US" dirty="0" smtClean="0"/>
          </a:p>
          <a:p>
            <a:pPr lvl="3"/>
            <a:r>
              <a:rPr lang="en-US" dirty="0" smtClean="0"/>
              <a:t>Lowest levels of reliability observed with </a:t>
            </a:r>
            <a:r>
              <a:rPr lang="en-US" dirty="0" err="1" smtClean="0"/>
              <a:t>r</a:t>
            </a:r>
            <a:r>
              <a:rPr lang="en-US" baseline="-25000" dirty="0" err="1" smtClean="0"/>
              <a:t>female</a:t>
            </a:r>
            <a:r>
              <a:rPr lang="en-US" baseline="-25000" dirty="0" smtClean="0"/>
              <a:t> </a:t>
            </a:r>
            <a:r>
              <a:rPr lang="en-US" dirty="0" smtClean="0"/>
              <a:t>x q at </a:t>
            </a:r>
            <a:r>
              <a:rPr lang="en-US" dirty="0" smtClean="0"/>
              <a:t>.04</a:t>
            </a:r>
            <a:endParaRPr lang="en-US" dirty="0" smtClean="0"/>
          </a:p>
          <a:p>
            <a:pPr lvl="4"/>
            <a:r>
              <a:rPr lang="en-US" dirty="0" smtClean="0"/>
              <a:t>Female raters were at different headquarters levels</a:t>
            </a:r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36" y="77709"/>
            <a:ext cx="1547779" cy="59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0275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Results/Discussion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36" y="77709"/>
            <a:ext cx="1547779" cy="596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6018" y="969174"/>
            <a:ext cx="5557305" cy="583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510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98474" y="1406994"/>
            <a:ext cx="8645526" cy="5451006"/>
          </a:xfrm>
        </p:spPr>
        <p:txBody>
          <a:bodyPr>
            <a:normAutofit/>
          </a:bodyPr>
          <a:lstStyle/>
          <a:p>
            <a:r>
              <a:rPr lang="en-US" dirty="0" smtClean="0"/>
              <a:t>Implications</a:t>
            </a:r>
          </a:p>
          <a:p>
            <a:pPr lvl="1"/>
            <a:r>
              <a:rPr lang="en-US" dirty="0" smtClean="0"/>
              <a:t>Policy</a:t>
            </a:r>
          </a:p>
          <a:p>
            <a:pPr lvl="2"/>
            <a:r>
              <a:rPr lang="en-US" dirty="0" smtClean="0"/>
              <a:t>Scoring fatigue may affect variability and reliability</a:t>
            </a:r>
          </a:p>
          <a:p>
            <a:pPr lvl="3"/>
            <a:r>
              <a:rPr lang="en-US" dirty="0" smtClean="0"/>
              <a:t>Automate reoccurring requests &amp; reserve panel reviews for new/emergent requests</a:t>
            </a:r>
          </a:p>
          <a:p>
            <a:pPr lvl="2"/>
            <a:r>
              <a:rPr lang="en-US" dirty="0" smtClean="0"/>
              <a:t>Standard request format may decrease variance &amp; ensure variability is consistent with the actual priority of the request (wanted variance)   </a:t>
            </a:r>
          </a:p>
          <a:p>
            <a:pPr lvl="2"/>
            <a:r>
              <a:rPr lang="en-US" dirty="0" smtClean="0"/>
              <a:t>Review mission categories for accuracy &amp; consistency</a:t>
            </a:r>
          </a:p>
          <a:p>
            <a:pPr lvl="3"/>
            <a:r>
              <a:rPr lang="en-US" dirty="0" smtClean="0"/>
              <a:t>Mission category was contributed to the most variance as a single facet</a:t>
            </a:r>
          </a:p>
          <a:p>
            <a:pPr lvl="1"/>
            <a:r>
              <a:rPr lang="en-US" dirty="0" smtClean="0"/>
              <a:t>Leadership</a:t>
            </a:r>
          </a:p>
          <a:p>
            <a:pPr lvl="2"/>
            <a:r>
              <a:rPr lang="en-US" dirty="0"/>
              <a:t>M</a:t>
            </a:r>
            <a:r>
              <a:rPr lang="en-US" dirty="0" smtClean="0"/>
              <a:t>ilitary officials periodically re-emphasize the criticality of ARC utilization as well as re-introduce the purpose of the ARC Requirements Cell</a:t>
            </a:r>
          </a:p>
          <a:p>
            <a:pPr lvl="2"/>
            <a:r>
              <a:rPr lang="en-US" dirty="0" smtClean="0"/>
              <a:t>Full review &amp; synthesis of internal/external policies to comprehensively understand obstructions to ARC utilization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36" y="77709"/>
            <a:ext cx="1547779" cy="59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73864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98474" y="1406994"/>
            <a:ext cx="8645526" cy="5451006"/>
          </a:xfrm>
        </p:spPr>
        <p:txBody>
          <a:bodyPr>
            <a:normAutofit/>
          </a:bodyPr>
          <a:lstStyle/>
          <a:p>
            <a:r>
              <a:rPr lang="en-US" dirty="0" smtClean="0"/>
              <a:t>Limitations</a:t>
            </a:r>
          </a:p>
          <a:p>
            <a:pPr lvl="1"/>
            <a:r>
              <a:rPr lang="en-US" dirty="0" smtClean="0"/>
              <a:t>Existing data sample size</a:t>
            </a:r>
          </a:p>
          <a:p>
            <a:pPr lvl="2"/>
            <a:r>
              <a:rPr lang="en-US" dirty="0" smtClean="0"/>
              <a:t>Prevented a four-facet, nested design r x (q: f: c: o) due to G-Theory balancing requirements</a:t>
            </a:r>
          </a:p>
          <a:p>
            <a:pPr lvl="2"/>
            <a:r>
              <a:rPr lang="en-US" dirty="0" smtClean="0"/>
              <a:t>Number &amp; assignment of raters</a:t>
            </a:r>
          </a:p>
          <a:p>
            <a:pPr lvl="3"/>
            <a:r>
              <a:rPr lang="en-US" dirty="0" smtClean="0"/>
              <a:t>More raters from both genders as well as more raters from Headquarters Air Force would enhance understanding of the rater as the object of measurement</a:t>
            </a:r>
          </a:p>
          <a:p>
            <a:pPr lvl="2"/>
            <a:r>
              <a:rPr lang="en-US" dirty="0" smtClean="0"/>
              <a:t>Limited peer-reviewed publications related to ARC utilization</a:t>
            </a:r>
          </a:p>
          <a:p>
            <a:r>
              <a:rPr lang="en-US" dirty="0" smtClean="0"/>
              <a:t>Future Research</a:t>
            </a:r>
          </a:p>
          <a:p>
            <a:pPr lvl="1"/>
            <a:r>
              <a:rPr lang="en-US" dirty="0" smtClean="0"/>
              <a:t>Repeat this study in FY2017 with the full sample of scored requests</a:t>
            </a:r>
          </a:p>
          <a:p>
            <a:pPr lvl="1"/>
            <a:r>
              <a:rPr lang="en-US" dirty="0" smtClean="0"/>
              <a:t>Qualitative and/or mixed methods investigating:</a:t>
            </a:r>
          </a:p>
          <a:p>
            <a:pPr lvl="2"/>
            <a:r>
              <a:rPr lang="en-US" dirty="0" smtClean="0"/>
              <a:t>Policies obstructing ARC utilization</a:t>
            </a:r>
          </a:p>
          <a:p>
            <a:pPr lvl="2"/>
            <a:r>
              <a:rPr lang="en-US" dirty="0" smtClean="0"/>
              <a:t>Leadership perspectives on ARC utilization </a:t>
            </a:r>
          </a:p>
          <a:p>
            <a:pPr lvl="2"/>
            <a:r>
              <a:rPr lang="en-US" dirty="0" smtClean="0"/>
              <a:t>Field perspectives on ARC augmentation requests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36" y="77709"/>
            <a:ext cx="1547779" cy="59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3293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None/>
            </a:pPr>
            <a:r>
              <a:rPr lang="en-US" sz="1200" dirty="0"/>
              <a:t>Belasco, A. (2015). </a:t>
            </a:r>
            <a:r>
              <a:rPr lang="en-US" sz="1200" i="1" dirty="0"/>
              <a:t>Defense spending and the budget control act limits </a:t>
            </a:r>
            <a:r>
              <a:rPr lang="en-US" sz="1200" dirty="0"/>
              <a:t>(Report No. R44039). Retrieved from the Federation of American Scientists website https://</a:t>
            </a:r>
            <a:r>
              <a:rPr lang="en-US" sz="1200" dirty="0" err="1"/>
              <a:t>www.fas.org</a:t>
            </a:r>
            <a:r>
              <a:rPr lang="en-US" sz="1200" dirty="0"/>
              <a:t>/</a:t>
            </a:r>
            <a:r>
              <a:rPr lang="en-US" sz="1200" dirty="0" err="1"/>
              <a:t>sgp</a:t>
            </a:r>
            <a:r>
              <a:rPr lang="en-US" sz="1200" dirty="0"/>
              <a:t>/</a:t>
            </a:r>
            <a:r>
              <a:rPr lang="en-US" sz="1200" dirty="0" err="1"/>
              <a:t>crs</a:t>
            </a:r>
            <a:r>
              <a:rPr lang="en-US" sz="1200" dirty="0"/>
              <a:t>/</a:t>
            </a:r>
            <a:r>
              <a:rPr lang="en-US" sz="1200" dirty="0" err="1"/>
              <a:t>natsec</a:t>
            </a:r>
            <a:r>
              <a:rPr lang="en-US" sz="1200" dirty="0"/>
              <a:t>/R44039.pdf </a:t>
            </a:r>
            <a:endParaRPr lang="en-US" sz="1200" dirty="0" smtClean="0"/>
          </a:p>
          <a:p>
            <a:pPr marL="457200" indent="-457200">
              <a:buNone/>
            </a:pPr>
            <a:r>
              <a:rPr lang="en-US" sz="1200" dirty="0"/>
              <a:t>Bob Stump National Defense Authorization Act for Fiscal Year 2003, Pub. L. No. 107-314 § 401-414, 116 Stat. 2524-2528 (2002</a:t>
            </a:r>
            <a:r>
              <a:rPr lang="en-US" sz="1200" dirty="0" smtClean="0"/>
              <a:t>)</a:t>
            </a:r>
          </a:p>
          <a:p>
            <a:pPr marL="457200" indent="-457200">
              <a:buNone/>
            </a:pPr>
            <a:r>
              <a:rPr lang="en-US" sz="1200" dirty="0" smtClean="0"/>
              <a:t>Carl </a:t>
            </a:r>
            <a:r>
              <a:rPr lang="en-US" sz="1200" dirty="0"/>
              <a:t>Levin and Howard P. “Buck McKeon National Defense Authorization Act for Fiscal Year 2015, Pub. L. No. 113-291 § 401-415, 128 Stat. 3348-3350 (2014)</a:t>
            </a:r>
            <a:r>
              <a:rPr lang="en-US" sz="1200" dirty="0" smtClean="0"/>
              <a:t>.</a:t>
            </a:r>
          </a:p>
          <a:p>
            <a:pPr marL="457200" indent="-457200">
              <a:buNone/>
            </a:pPr>
            <a:r>
              <a:rPr lang="en-US" sz="1200" dirty="0" smtClean="0"/>
              <a:t>Duncan </a:t>
            </a:r>
            <a:r>
              <a:rPr lang="en-US" sz="1200" dirty="0"/>
              <a:t>Hunter National Defense Authorization Act for Fiscal Year 2009, Pub. L. No. 110-417 § 401-416, 122 Stat. 4428-4430 (2008)</a:t>
            </a:r>
            <a:r>
              <a:rPr lang="en-US" sz="1200" dirty="0" smtClean="0"/>
              <a:t>.</a:t>
            </a:r>
          </a:p>
          <a:p>
            <a:pPr marL="457200" indent="-457200">
              <a:buNone/>
            </a:pPr>
            <a:r>
              <a:rPr lang="en-US" sz="1200" dirty="0"/>
              <a:t>Floyd D. Spence National Defense Authorization Act for Fiscal Year 2001, Pub. L. No. 106-398 § 401-415, 114 Stat. 1654A-92-95 (2000)</a:t>
            </a:r>
            <a:r>
              <a:rPr lang="en-US" sz="1200" dirty="0" smtClean="0"/>
              <a:t>.</a:t>
            </a:r>
          </a:p>
          <a:p>
            <a:pPr marL="457200" indent="-457200">
              <a:buNone/>
            </a:pPr>
            <a:r>
              <a:rPr lang="en-US" sz="1200" dirty="0"/>
              <a:t>John Warner National Defense Authorization Act for Fiscal Year 2007, Pub. L. No. 109-364 § 401-415, 120 Stat. 2168-2172 (2006)</a:t>
            </a:r>
            <a:r>
              <a:rPr lang="en-US" sz="1200" dirty="0" smtClean="0"/>
              <a:t>.</a:t>
            </a:r>
          </a:p>
          <a:p>
            <a:pPr marL="457200" indent="-457200">
              <a:buNone/>
            </a:pPr>
            <a:r>
              <a:rPr lang="en-US" sz="1200" dirty="0" smtClean="0"/>
              <a:t>National </a:t>
            </a:r>
            <a:r>
              <a:rPr lang="en-US" sz="1200" dirty="0"/>
              <a:t>Commission on the Structure of the Air Force. (2014). </a:t>
            </a:r>
            <a:r>
              <a:rPr lang="en-US" sz="1200" i="1" dirty="0"/>
              <a:t>Report to the President and Congress of the Unites States</a:t>
            </a:r>
            <a:r>
              <a:rPr lang="en-US" sz="1200" dirty="0"/>
              <a:t>. Retrieved from http://</a:t>
            </a:r>
            <a:r>
              <a:rPr lang="en-US" sz="1200" dirty="0" err="1" smtClean="0"/>
              <a:t>afcommission.whs.mil</a:t>
            </a:r>
            <a:endParaRPr lang="en-US" sz="1200" dirty="0" smtClean="0"/>
          </a:p>
          <a:p>
            <a:pPr marL="457200" indent="-457200">
              <a:buNone/>
            </a:pPr>
            <a:r>
              <a:rPr lang="en-US" sz="1200" dirty="0"/>
              <a:t>National Defense Authorization Act for Fiscal Year 1996, Pub. L. No. 104-106 § 401-416, 110 Stat. 285-289 (1996).</a:t>
            </a:r>
          </a:p>
          <a:p>
            <a:pPr marL="457200" indent="-457200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1599693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None/>
            </a:pPr>
            <a:r>
              <a:rPr lang="en-US" sz="1200" dirty="0" smtClean="0"/>
              <a:t>National </a:t>
            </a:r>
            <a:r>
              <a:rPr lang="en-US" sz="1200" dirty="0"/>
              <a:t>Defense Authorization Act for Fiscal Year 1997, Pub. L. No. 104-201 § 401-414, 110 Stat. 2503-2509 (1996).</a:t>
            </a:r>
          </a:p>
          <a:p>
            <a:pPr marL="457200" indent="-457200">
              <a:buNone/>
            </a:pPr>
            <a:r>
              <a:rPr lang="en-US" sz="1200" dirty="0"/>
              <a:t>National Defense Authorization Act for Fiscal Year 1998, Pub. L. No. 105-85 § 401-413, 111 Stat. 1719-1721 (1997).</a:t>
            </a:r>
          </a:p>
          <a:p>
            <a:pPr marL="457200" indent="-457200">
              <a:buNone/>
            </a:pPr>
            <a:r>
              <a:rPr lang="en-US" sz="1200" dirty="0"/>
              <a:t>National Defense Authorization Act for Fiscal Year 2000, Pub. L. No. 106-65 § 401-415, 113 Stat. 585-587 (1999).</a:t>
            </a:r>
          </a:p>
          <a:p>
            <a:pPr marL="457200" indent="-457200">
              <a:buNone/>
            </a:pPr>
            <a:r>
              <a:rPr lang="en-US" sz="1200" dirty="0"/>
              <a:t>National Defense Authorization Act for Fiscal Year 2002, Pub. L. No. 107-107 § 401-415, 115 Stat. 1069-1076 (2001)</a:t>
            </a:r>
            <a:r>
              <a:rPr lang="en-US" sz="1200" dirty="0" smtClean="0"/>
              <a:t>.</a:t>
            </a:r>
          </a:p>
          <a:p>
            <a:pPr marL="457200" indent="-457200">
              <a:buNone/>
            </a:pPr>
            <a:r>
              <a:rPr lang="en-US" sz="1200" dirty="0" smtClean="0"/>
              <a:t>National </a:t>
            </a:r>
            <a:r>
              <a:rPr lang="en-US" sz="1200" dirty="0"/>
              <a:t>Defense Authorization Act for Fiscal Year 2004, Pub. L. No. 108-136 § 401-415, 117 Stat. 1450-1453 (2003)</a:t>
            </a:r>
            <a:r>
              <a:rPr lang="en-US" sz="1200" dirty="0" smtClean="0"/>
              <a:t>.</a:t>
            </a:r>
          </a:p>
          <a:p>
            <a:pPr marL="457200" indent="-457200">
              <a:buNone/>
            </a:pPr>
            <a:r>
              <a:rPr lang="en-US" sz="1200" dirty="0"/>
              <a:t>National Defense Authorization Act for Fiscal Year 2006, Pub. L. No. 109-163 § 401-415, 119 Stat. 3218-3222 (2006).</a:t>
            </a:r>
          </a:p>
          <a:p>
            <a:pPr marL="457200" indent="-457200">
              <a:buNone/>
            </a:pPr>
            <a:r>
              <a:rPr lang="en-US" sz="1200" dirty="0"/>
              <a:t>National Defense Authorization Act for Fiscal Year 2008, Pub. L. No. 110-181 § 401-416, 122 Stat. 86-92 (2006)</a:t>
            </a:r>
            <a:r>
              <a:rPr lang="en-US" sz="1200" dirty="0" smtClean="0"/>
              <a:t>.</a:t>
            </a:r>
          </a:p>
          <a:p>
            <a:pPr marL="457200" indent="-457200">
              <a:buNone/>
            </a:pPr>
            <a:r>
              <a:rPr lang="en-US" sz="1200" dirty="0"/>
              <a:t>National Defense Authorization Act for Fiscal Year 2010, Pub. L. No. 111-84 § 401-415, 123 Stat. 2265-2267 (2009).</a:t>
            </a:r>
          </a:p>
          <a:p>
            <a:pPr marL="457200" indent="-457200">
              <a:buNone/>
            </a:pPr>
            <a:endParaRPr lang="en-US" sz="1200" dirty="0"/>
          </a:p>
          <a:p>
            <a:pPr marL="457200" indent="-457200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2067158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2038276"/>
            <a:ext cx="7556313" cy="4144963"/>
          </a:xfrm>
        </p:spPr>
        <p:txBody>
          <a:bodyPr>
            <a:noAutofit/>
          </a:bodyPr>
          <a:lstStyle/>
          <a:p>
            <a:pPr marL="457200" indent="-457200">
              <a:buNone/>
            </a:pPr>
            <a:r>
              <a:rPr lang="en-US" sz="1200" dirty="0" smtClean="0"/>
              <a:t>National </a:t>
            </a:r>
            <a:r>
              <a:rPr lang="en-US" sz="1200" dirty="0"/>
              <a:t>Defense Authorization Act for Fiscal Year 2012, Pub. L. No. 112-81 § 401-415, 125 Stat. 1382-1384 (2011).</a:t>
            </a:r>
          </a:p>
          <a:p>
            <a:pPr marL="457200" indent="-457200">
              <a:buNone/>
            </a:pPr>
            <a:r>
              <a:rPr lang="en-US" sz="1200" dirty="0"/>
              <a:t>National Defense Authorization Act for Fiscal Year 2013, Pub. L. No. 112-239 § 401-415, 126 Stat. 1707-1711 (2013).</a:t>
            </a:r>
          </a:p>
          <a:p>
            <a:pPr marL="457200" indent="-457200">
              <a:buNone/>
            </a:pPr>
            <a:r>
              <a:rPr lang="en-US" sz="1200" dirty="0"/>
              <a:t>National Defense Authorization Act for Fiscal Year 2014, Pub. L. No. 113-66 § 401-415, 127 Stat. 744-746 (2013)</a:t>
            </a:r>
            <a:r>
              <a:rPr lang="en-US" sz="1200" dirty="0" smtClean="0"/>
              <a:t>.</a:t>
            </a:r>
          </a:p>
          <a:p>
            <a:pPr marL="457200" indent="-457200">
              <a:buNone/>
            </a:pPr>
            <a:r>
              <a:rPr lang="en-US" sz="1200" dirty="0" smtClean="0"/>
              <a:t>National </a:t>
            </a:r>
            <a:r>
              <a:rPr lang="en-US" sz="1200" dirty="0"/>
              <a:t>Defense Authorization Act for Fiscal Year 2014, Pub. L. No. 113-66 § 401-415, 127 Stat. 744-746 (2013).</a:t>
            </a:r>
          </a:p>
          <a:p>
            <a:pPr marL="457200" indent="-457200">
              <a:buNone/>
            </a:pPr>
            <a:r>
              <a:rPr lang="en-US" sz="1200" dirty="0"/>
              <a:t>National Defense Authorization Act for Fiscal Year 2016, H.R. 1735 § 401-415, 77-78 (2013)</a:t>
            </a:r>
            <a:r>
              <a:rPr lang="en-US" sz="1200" dirty="0" smtClean="0"/>
              <a:t>.</a:t>
            </a:r>
          </a:p>
          <a:p>
            <a:pPr marL="457200" indent="-457200">
              <a:buNone/>
            </a:pPr>
            <a:r>
              <a:rPr lang="en-US" sz="1200" dirty="0"/>
              <a:t>Ronald W. Reagan National Defense Authorization Act for Fiscal Year 2005, Pub. L. No. 108-375 § 401-416, 118 Stat. 1862-1866 (2004).</a:t>
            </a:r>
          </a:p>
          <a:p>
            <a:pPr marL="457200" indent="-457200">
              <a:buNone/>
            </a:pPr>
            <a:r>
              <a:rPr lang="en-US" sz="1200" dirty="0"/>
              <a:t>Strom Thurmond National Defense Authorization Act for Fiscal Year 1999, Pub. L. No. 105-261 § 401-414, 112 Stat. 1995-1998 (1998)</a:t>
            </a:r>
            <a:r>
              <a:rPr lang="en-US" sz="1200" dirty="0" smtClean="0"/>
              <a:t>.</a:t>
            </a:r>
          </a:p>
          <a:p>
            <a:pPr marL="457200" indent="-457200">
              <a:buNone/>
            </a:pPr>
            <a:r>
              <a:rPr lang="en-US" sz="1200" dirty="0"/>
              <a:t>Torreon, B.S. (2015). </a:t>
            </a:r>
            <a:r>
              <a:rPr lang="en-US" sz="1200" i="1" dirty="0"/>
              <a:t>U.S. periods of war and dates of recent conflicts</a:t>
            </a:r>
            <a:r>
              <a:rPr lang="en-US" sz="1200" dirty="0"/>
              <a:t> (Report No. RS21405). Retrieved from Congressional Research Service website </a:t>
            </a:r>
            <a:r>
              <a:rPr lang="en-US" sz="1200" dirty="0" err="1"/>
              <a:t>www.crs.gov</a:t>
            </a:r>
            <a:endParaRPr lang="en-US" sz="1200" dirty="0"/>
          </a:p>
          <a:p>
            <a:pPr marL="457200" indent="-457200">
              <a:buNone/>
            </a:pPr>
            <a:endParaRPr lang="en-US" sz="1200" dirty="0"/>
          </a:p>
          <a:p>
            <a:endParaRPr lang="en-US" sz="1200" dirty="0"/>
          </a:p>
          <a:p>
            <a:pPr marL="457200" indent="-457200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3854332573"/>
      </p:ext>
    </p:extLst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15869</TotalTime>
  <Words>1250</Words>
  <Application>Microsoft Office PowerPoint</Application>
  <PresentationFormat>On-screen Show (4:3)</PresentationFormat>
  <Paragraphs>150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Advantage</vt:lpstr>
      <vt:lpstr>Slide 1</vt:lpstr>
      <vt:lpstr>Overview</vt:lpstr>
      <vt:lpstr>Rationale &amp; Purpose of Study</vt:lpstr>
      <vt:lpstr>Conceptual Framework &amp; Literature Review</vt:lpstr>
      <vt:lpstr>Conceptual Framework &amp; Literature Review</vt:lpstr>
      <vt:lpstr>Methodology</vt:lpstr>
      <vt:lpstr>Methodology</vt:lpstr>
      <vt:lpstr>Results</vt:lpstr>
      <vt:lpstr>Results/Discussion</vt:lpstr>
      <vt:lpstr>Conclusion</vt:lpstr>
      <vt:lpstr>Conclusion</vt:lpstr>
      <vt:lpstr>References</vt:lpstr>
      <vt:lpstr>References</vt:lpstr>
      <vt:lpstr>References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Dissertation Proposal Defense</dc:title>
  <dc:creator>Gina Pizziconi-Cupples</dc:creator>
  <cp:lastModifiedBy>Jinyan Huang</cp:lastModifiedBy>
  <cp:revision>64</cp:revision>
  <dcterms:created xsi:type="dcterms:W3CDTF">2016-04-18T02:18:52Z</dcterms:created>
  <dcterms:modified xsi:type="dcterms:W3CDTF">2016-06-24T12:29:23Z</dcterms:modified>
</cp:coreProperties>
</file>